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tif" ContentType="image/tif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6" r:id="rId2"/>
    <p:sldId id="257" r:id="rId3"/>
    <p:sldId id="258" r:id="rId4"/>
    <p:sldId id="260" r:id="rId5"/>
    <p:sldId id="261" r:id="rId6"/>
    <p:sldId id="259"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7" r:id="rId39"/>
    <p:sldId id="298" r:id="rId40"/>
    <p:sldId id="299" r:id="rId41"/>
    <p:sldId id="300" r:id="rId42"/>
    <p:sldId id="301" r:id="rId43"/>
    <p:sldId id="302" r:id="rId44"/>
    <p:sldId id="303" r:id="rId45"/>
    <p:sldId id="304" r:id="rId46"/>
    <p:sldId id="305" r:id="rId47"/>
    <p:sldId id="307" r:id="rId48"/>
    <p:sldId id="308" r:id="rId49"/>
    <p:sldId id="309" r:id="rId50"/>
    <p:sldId id="293" r:id="rId51"/>
    <p:sldId id="294" r:id="rId52"/>
    <p:sldId id="295" r:id="rId53"/>
    <p:sldId id="296" r:id="rId54"/>
    <p:sldId id="306"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2" autoAdjust="0"/>
    <p:restoredTop sz="94660"/>
  </p:normalViewPr>
  <p:slideViewPr>
    <p:cSldViewPr snapToGrid="0">
      <p:cViewPr varScale="1">
        <p:scale>
          <a:sx n="89" d="100"/>
          <a:sy n="89" d="100"/>
        </p:scale>
        <p:origin x="461"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 Id="rId5" Type="http://schemas.openxmlformats.org/officeDocument/2006/relationships/image" Target="../media/image54.wmf"/><Relationship Id="rId4" Type="http://schemas.openxmlformats.org/officeDocument/2006/relationships/image" Target="../media/image5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33D85C-0C78-40D2-BF6A-EC91B3806045}" type="datetimeFigureOut">
              <a:rPr lang="en-US" smtClean="0"/>
              <a:t>5/25/2016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F6CA89-EE92-4317-A70C-548B434AA289}" type="slidenum">
              <a:rPr lang="en-US" smtClean="0"/>
              <a:t>‹#›</a:t>
            </a:fld>
            <a:endParaRPr lang="en-US"/>
          </a:p>
        </p:txBody>
      </p:sp>
    </p:spTree>
    <p:extLst>
      <p:ext uri="{BB962C8B-B14F-4D97-AF65-F5344CB8AC3E}">
        <p14:creationId xmlns:p14="http://schemas.microsoft.com/office/powerpoint/2010/main" val="3928876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Medical science doesn’t have all the answers,</a:t>
            </a:r>
            <a:r>
              <a:rPr lang="en-US" baseline="0" dirty="0" smtClean="0"/>
              <a:t> and they recognize that fact.  Their programs teach medical students to know what the current solutions are, but also prepare them to discover new solutions.  We should similarly equip our students.</a:t>
            </a:r>
            <a:endParaRPr lang="en-US" dirty="0"/>
          </a:p>
        </p:txBody>
      </p:sp>
      <p:sp>
        <p:nvSpPr>
          <p:cNvPr id="4" name="Slide Number Placeholder 3"/>
          <p:cNvSpPr>
            <a:spLocks noGrp="1"/>
          </p:cNvSpPr>
          <p:nvPr>
            <p:ph type="sldNum" sz="quarter" idx="10"/>
          </p:nvPr>
        </p:nvSpPr>
        <p:spPr/>
        <p:txBody>
          <a:bodyPr/>
          <a:lstStyle/>
          <a:p>
            <a:fld id="{FF7C8CB6-1743-4463-A7BD-D1ED1BB26288}" type="slidenum">
              <a:rPr lang="en-US" smtClean="0"/>
              <a:t>15</a:t>
            </a:fld>
            <a:endParaRPr lang="en-US"/>
          </a:p>
        </p:txBody>
      </p:sp>
    </p:spTree>
    <p:extLst>
      <p:ext uri="{BB962C8B-B14F-4D97-AF65-F5344CB8AC3E}">
        <p14:creationId xmlns:p14="http://schemas.microsoft.com/office/powerpoint/2010/main" val="2622146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40F3983-8375-4A7E-A6A1-9138F0AA4027}" type="slidenum">
              <a:rPr lang="en-US" smtClean="0"/>
              <a:pPr eaLnBrk="1" hangingPunct="1"/>
              <a:t>36</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3715916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5A14DF-F5AE-4864-9D19-A84237F0B890}" type="slidenum">
              <a:rPr lang="en-US"/>
              <a:pPr/>
              <a:t>20</a:t>
            </a:fld>
            <a:endParaRPr lang="en-US"/>
          </a:p>
        </p:txBody>
      </p:sp>
      <p:sp>
        <p:nvSpPr>
          <p:cNvPr id="48130" name="Rectangle 2"/>
          <p:cNvSpPr>
            <a:spLocks noGrp="1" noRot="1" noChangeAspect="1" noTextEdit="1"/>
          </p:cNvSpPr>
          <p:nvPr>
            <p:ph type="sldImg"/>
          </p:nvPr>
        </p:nvSpPr>
        <p:spPr>
          <a:ln/>
        </p:spPr>
      </p:sp>
      <p:sp>
        <p:nvSpPr>
          <p:cNvPr id="48131" name="Rectangle 3"/>
          <p:cNvSpPr>
            <a:spLocks noGrp="1"/>
          </p:cNvSpPr>
          <p:nvPr>
            <p:ph type="body" idx="1"/>
          </p:nvPr>
        </p:nvSpPr>
        <p:spPr/>
        <p:txBody>
          <a:bodyPr/>
          <a:lstStyle/>
          <a:p>
            <a:endParaRPr lang="en-US"/>
          </a:p>
        </p:txBody>
      </p:sp>
    </p:spTree>
    <p:extLst>
      <p:ext uri="{BB962C8B-B14F-4D97-AF65-F5344CB8AC3E}">
        <p14:creationId xmlns:p14="http://schemas.microsoft.com/office/powerpoint/2010/main" val="2768835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2"/>
          <p:cNvSpPr>
            <a:spLocks noGrp="1" noRot="1" noChangeAspect="1" noTextEdit="1"/>
          </p:cNvSpPr>
          <p:nvPr>
            <p:ph type="sldImg"/>
          </p:nvPr>
        </p:nvSpPr>
        <p:spPr bwMode="auto">
          <a:noFill/>
          <a:ln>
            <a:solidFill>
              <a:srgbClr val="000000"/>
            </a:solidFill>
            <a:miter lim="800000"/>
            <a:headEnd/>
            <a:tailEnd/>
          </a:ln>
        </p:spPr>
      </p:sp>
      <p:sp>
        <p:nvSpPr>
          <p:cNvPr id="130050"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extLst>
      <p:ext uri="{BB962C8B-B14F-4D97-AF65-F5344CB8AC3E}">
        <p14:creationId xmlns:p14="http://schemas.microsoft.com/office/powerpoint/2010/main" val="2505777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7C8CB6-1743-4463-A7BD-D1ED1BB26288}" type="slidenum">
              <a:rPr lang="en-US" smtClean="0"/>
              <a:t>22</a:t>
            </a:fld>
            <a:endParaRPr lang="en-US"/>
          </a:p>
        </p:txBody>
      </p:sp>
    </p:spTree>
    <p:extLst>
      <p:ext uri="{BB962C8B-B14F-4D97-AF65-F5344CB8AC3E}">
        <p14:creationId xmlns:p14="http://schemas.microsoft.com/office/powerpoint/2010/main" val="3870233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DC6F89-2F85-4058-B10D-7E4FCF36B364}" type="slidenum">
              <a:rPr lang="en-US" smtClean="0"/>
              <a:pPr eaLnBrk="1" hangingPunct="1"/>
              <a:t>30</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2077281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61F82FE-D0DE-40FA-8926-5B6ECFCC78F5}" type="slidenum">
              <a:rPr lang="en-US" smtClean="0"/>
              <a:pPr eaLnBrk="1" hangingPunct="1"/>
              <a:t>31</a:t>
            </a:fld>
            <a:endParaRPr lang="en-US" smtClean="0"/>
          </a:p>
        </p:txBody>
      </p:sp>
      <p:sp>
        <p:nvSpPr>
          <p:cNvPr id="76803" name="Rectangle 1026"/>
          <p:cNvSpPr>
            <a:spLocks noGrp="1" noRot="1" noChangeAspect="1" noChangeArrowheads="1" noTextEdit="1"/>
          </p:cNvSpPr>
          <p:nvPr>
            <p:ph type="sldImg"/>
          </p:nvPr>
        </p:nvSpPr>
        <p:spPr>
          <a:ln/>
        </p:spPr>
      </p:sp>
      <p:sp>
        <p:nvSpPr>
          <p:cNvPr id="76804" name="Rectangle 1027"/>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10458708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A8604BA-D73C-40EC-AED7-1855A8F0DD00}" type="slidenum">
              <a:rPr lang="en-US" smtClean="0"/>
              <a:pPr eaLnBrk="1" hangingPunct="1"/>
              <a:t>32</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28335312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D1DADE5-4821-4B0C-AD7B-8D568E2CB374}" type="slidenum">
              <a:rPr lang="en-US" smtClean="0"/>
              <a:pPr eaLnBrk="1" hangingPunct="1"/>
              <a:t>33</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2962143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04B3DD-02A5-442E-81BA-100378DFFB3E}" type="slidenum">
              <a:rPr lang="en-US" smtClean="0"/>
              <a:pPr eaLnBrk="1" hangingPunct="1"/>
              <a:t>34</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eaLnBrk="1" hangingPunct="1"/>
            <a:endParaRPr lang="en-US" smtClean="0"/>
          </a:p>
        </p:txBody>
      </p:sp>
    </p:spTree>
    <p:extLst>
      <p:ext uri="{BB962C8B-B14F-4D97-AF65-F5344CB8AC3E}">
        <p14:creationId xmlns:p14="http://schemas.microsoft.com/office/powerpoint/2010/main" val="344416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409488D-4C5A-4EBE-8224-C34BFFFA8B77}" type="datetimeFigureOut">
              <a:rPr lang="en-US" smtClean="0"/>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15B372-0DD1-4B44-83B8-F8BF1DA45974}" type="slidenum">
              <a:rPr lang="en-US" smtClean="0"/>
              <a:t>‹#›</a:t>
            </a:fld>
            <a:endParaRPr lang="en-US"/>
          </a:p>
        </p:txBody>
      </p:sp>
    </p:spTree>
    <p:extLst>
      <p:ext uri="{BB962C8B-B14F-4D97-AF65-F5344CB8AC3E}">
        <p14:creationId xmlns:p14="http://schemas.microsoft.com/office/powerpoint/2010/main" val="2711762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09488D-4C5A-4EBE-8224-C34BFFFA8B77}" type="datetimeFigureOut">
              <a:rPr lang="en-US" smtClean="0"/>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15B372-0DD1-4B44-83B8-F8BF1DA45974}" type="slidenum">
              <a:rPr lang="en-US" smtClean="0"/>
              <a:t>‹#›</a:t>
            </a:fld>
            <a:endParaRPr lang="en-US"/>
          </a:p>
        </p:txBody>
      </p:sp>
    </p:spTree>
    <p:extLst>
      <p:ext uri="{BB962C8B-B14F-4D97-AF65-F5344CB8AC3E}">
        <p14:creationId xmlns:p14="http://schemas.microsoft.com/office/powerpoint/2010/main" val="2904929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09488D-4C5A-4EBE-8224-C34BFFFA8B77}" type="datetimeFigureOut">
              <a:rPr lang="en-US" smtClean="0"/>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15B372-0DD1-4B44-83B8-F8BF1DA45974}" type="slidenum">
              <a:rPr lang="en-US" smtClean="0"/>
              <a:t>‹#›</a:t>
            </a:fld>
            <a:endParaRPr lang="en-US"/>
          </a:p>
        </p:txBody>
      </p:sp>
    </p:spTree>
    <p:extLst>
      <p:ext uri="{BB962C8B-B14F-4D97-AF65-F5344CB8AC3E}">
        <p14:creationId xmlns:p14="http://schemas.microsoft.com/office/powerpoint/2010/main" val="286559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fld id="{6E203397-F1E2-4B3D-ABED-79FBAD01DE23}" type="datetime1">
              <a:rPr lang="en-US"/>
              <a:pPr>
                <a:defRPr/>
              </a:pPr>
              <a:t>5/25/2016</a:t>
            </a:fld>
            <a:endParaRPr lang="en-US"/>
          </a:p>
        </p:txBody>
      </p:sp>
      <p:sp>
        <p:nvSpPr>
          <p:cNvPr id="4" name="Rectangle 5"/>
          <p:cNvSpPr>
            <a:spLocks noGrp="1" noChangeArrowheads="1"/>
          </p:cNvSpPr>
          <p:nvPr>
            <p:ph type="ftr" sz="quarter" idx="11"/>
          </p:nvPr>
        </p:nvSpPr>
        <p:spPr>
          <a:xfrm>
            <a:off x="9753600" y="6477000"/>
            <a:ext cx="2032000" cy="152400"/>
          </a:xfrm>
          <a:prstGeom prst="rect">
            <a:avLst/>
          </a:prstGeom>
          <a:ln/>
        </p:spPr>
        <p:txBody>
          <a:bodyPr/>
          <a:lstStyle>
            <a:lvl1pPr>
              <a:defRPr/>
            </a:lvl1pPr>
          </a:lstStyle>
          <a:p>
            <a:pPr>
              <a:defRPr/>
            </a:pPr>
            <a:fld id="{D787A7DE-1C11-4053-9761-2CDDB8B62886}" type="slidenum">
              <a:rPr lang="en-US"/>
              <a:pPr>
                <a:defRPr/>
              </a:pPr>
              <a:t>‹#›</a:t>
            </a:fld>
            <a:endParaRPr lang="en-US"/>
          </a:p>
        </p:txBody>
      </p:sp>
    </p:spTree>
    <p:extLst>
      <p:ext uri="{BB962C8B-B14F-4D97-AF65-F5344CB8AC3E}">
        <p14:creationId xmlns:p14="http://schemas.microsoft.com/office/powerpoint/2010/main" val="42159565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981200"/>
            <a:ext cx="10363200" cy="4114800"/>
          </a:xfrm>
        </p:spPr>
        <p:txBody>
          <a:bodyPr/>
          <a:lstStyle/>
          <a:p>
            <a:endParaRPr lang="en-US"/>
          </a:p>
        </p:txBody>
      </p:sp>
      <p:sp>
        <p:nvSpPr>
          <p:cNvPr id="4" name="Date Placeholder 3"/>
          <p:cNvSpPr>
            <a:spLocks noGrp="1"/>
          </p:cNvSpPr>
          <p:nvPr>
            <p:ph type="dt" sz="half" idx="10"/>
          </p:nvPr>
        </p:nvSpPr>
        <p:spPr>
          <a:xfrm>
            <a:off x="914400" y="6248400"/>
            <a:ext cx="2540000" cy="457200"/>
          </a:xfrm>
          <a:prstGeom prst="rect">
            <a:avLst/>
          </a:prstGeom>
        </p:spPr>
        <p:txBody>
          <a:bodyPr/>
          <a:lstStyle>
            <a:lvl1pPr>
              <a:defRPr/>
            </a:lvl1pPr>
          </a:lstStyle>
          <a:p>
            <a:endParaRPr lang="en-US"/>
          </a:p>
        </p:txBody>
      </p:sp>
      <p:sp>
        <p:nvSpPr>
          <p:cNvPr id="5" name="Footer Placeholder 4"/>
          <p:cNvSpPr>
            <a:spLocks noGrp="1"/>
          </p:cNvSpPr>
          <p:nvPr>
            <p:ph type="ftr" sz="quarter" idx="11"/>
          </p:nvPr>
        </p:nvSpPr>
        <p:spPr>
          <a:xfrm>
            <a:off x="4165600" y="6248400"/>
            <a:ext cx="3860800" cy="457200"/>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8737600" y="6248400"/>
            <a:ext cx="2540000" cy="457200"/>
          </a:xfrm>
        </p:spPr>
        <p:txBody>
          <a:bodyPr/>
          <a:lstStyle>
            <a:lvl1pPr>
              <a:defRPr/>
            </a:lvl1pPr>
          </a:lstStyle>
          <a:p>
            <a:fld id="{36703EAB-D0D7-4A6C-B766-A2A31098E07D}" type="slidenum">
              <a:rPr lang="en-US"/>
              <a:pPr/>
              <a:t>‹#›</a:t>
            </a:fld>
            <a:endParaRPr lang="en-US"/>
          </a:p>
        </p:txBody>
      </p:sp>
    </p:spTree>
    <p:extLst>
      <p:ext uri="{BB962C8B-B14F-4D97-AF65-F5344CB8AC3E}">
        <p14:creationId xmlns:p14="http://schemas.microsoft.com/office/powerpoint/2010/main" val="2464004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09488D-4C5A-4EBE-8224-C34BFFFA8B77}" type="datetimeFigureOut">
              <a:rPr lang="en-US" smtClean="0"/>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15B372-0DD1-4B44-83B8-F8BF1DA45974}" type="slidenum">
              <a:rPr lang="en-US" smtClean="0"/>
              <a:t>‹#›</a:t>
            </a:fld>
            <a:endParaRPr lang="en-US"/>
          </a:p>
        </p:txBody>
      </p:sp>
    </p:spTree>
    <p:extLst>
      <p:ext uri="{BB962C8B-B14F-4D97-AF65-F5344CB8AC3E}">
        <p14:creationId xmlns:p14="http://schemas.microsoft.com/office/powerpoint/2010/main" val="500673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409488D-4C5A-4EBE-8224-C34BFFFA8B77}" type="datetimeFigureOut">
              <a:rPr lang="en-US" smtClean="0"/>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15B372-0DD1-4B44-83B8-F8BF1DA45974}" type="slidenum">
              <a:rPr lang="en-US" smtClean="0"/>
              <a:t>‹#›</a:t>
            </a:fld>
            <a:endParaRPr lang="en-US"/>
          </a:p>
        </p:txBody>
      </p:sp>
    </p:spTree>
    <p:extLst>
      <p:ext uri="{BB962C8B-B14F-4D97-AF65-F5344CB8AC3E}">
        <p14:creationId xmlns:p14="http://schemas.microsoft.com/office/powerpoint/2010/main" val="4103056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409488D-4C5A-4EBE-8224-C34BFFFA8B77}" type="datetimeFigureOut">
              <a:rPr lang="en-US" smtClean="0"/>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15B372-0DD1-4B44-83B8-F8BF1DA45974}" type="slidenum">
              <a:rPr lang="en-US" smtClean="0"/>
              <a:t>‹#›</a:t>
            </a:fld>
            <a:endParaRPr lang="en-US"/>
          </a:p>
        </p:txBody>
      </p:sp>
    </p:spTree>
    <p:extLst>
      <p:ext uri="{BB962C8B-B14F-4D97-AF65-F5344CB8AC3E}">
        <p14:creationId xmlns:p14="http://schemas.microsoft.com/office/powerpoint/2010/main" val="25785232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409488D-4C5A-4EBE-8224-C34BFFFA8B77}" type="datetimeFigureOut">
              <a:rPr lang="en-US" smtClean="0"/>
              <a:t>5/25/2016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15B372-0DD1-4B44-83B8-F8BF1DA45974}" type="slidenum">
              <a:rPr lang="en-US" smtClean="0"/>
              <a:t>‹#›</a:t>
            </a:fld>
            <a:endParaRPr lang="en-US"/>
          </a:p>
        </p:txBody>
      </p:sp>
    </p:spTree>
    <p:extLst>
      <p:ext uri="{BB962C8B-B14F-4D97-AF65-F5344CB8AC3E}">
        <p14:creationId xmlns:p14="http://schemas.microsoft.com/office/powerpoint/2010/main" val="4054030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409488D-4C5A-4EBE-8224-C34BFFFA8B77}" type="datetimeFigureOut">
              <a:rPr lang="en-US" smtClean="0"/>
              <a:t>5/25/2016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15B372-0DD1-4B44-83B8-F8BF1DA45974}" type="slidenum">
              <a:rPr lang="en-US" smtClean="0"/>
              <a:t>‹#›</a:t>
            </a:fld>
            <a:endParaRPr lang="en-US"/>
          </a:p>
        </p:txBody>
      </p:sp>
    </p:spTree>
    <p:extLst>
      <p:ext uri="{BB962C8B-B14F-4D97-AF65-F5344CB8AC3E}">
        <p14:creationId xmlns:p14="http://schemas.microsoft.com/office/powerpoint/2010/main" val="608804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09488D-4C5A-4EBE-8224-C34BFFFA8B77}" type="datetimeFigureOut">
              <a:rPr lang="en-US" smtClean="0"/>
              <a:t>5/25/2016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15B372-0DD1-4B44-83B8-F8BF1DA45974}" type="slidenum">
              <a:rPr lang="en-US" smtClean="0"/>
              <a:t>‹#›</a:t>
            </a:fld>
            <a:endParaRPr lang="en-US"/>
          </a:p>
        </p:txBody>
      </p:sp>
    </p:spTree>
    <p:extLst>
      <p:ext uri="{BB962C8B-B14F-4D97-AF65-F5344CB8AC3E}">
        <p14:creationId xmlns:p14="http://schemas.microsoft.com/office/powerpoint/2010/main" val="3736769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09488D-4C5A-4EBE-8224-C34BFFFA8B77}" type="datetimeFigureOut">
              <a:rPr lang="en-US" smtClean="0"/>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15B372-0DD1-4B44-83B8-F8BF1DA45974}" type="slidenum">
              <a:rPr lang="en-US" smtClean="0"/>
              <a:t>‹#›</a:t>
            </a:fld>
            <a:endParaRPr lang="en-US"/>
          </a:p>
        </p:txBody>
      </p:sp>
    </p:spTree>
    <p:extLst>
      <p:ext uri="{BB962C8B-B14F-4D97-AF65-F5344CB8AC3E}">
        <p14:creationId xmlns:p14="http://schemas.microsoft.com/office/powerpoint/2010/main" val="18010313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09488D-4C5A-4EBE-8224-C34BFFFA8B77}" type="datetimeFigureOut">
              <a:rPr lang="en-US" smtClean="0"/>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15B372-0DD1-4B44-83B8-F8BF1DA45974}" type="slidenum">
              <a:rPr lang="en-US" smtClean="0"/>
              <a:t>‹#›</a:t>
            </a:fld>
            <a:endParaRPr lang="en-US"/>
          </a:p>
        </p:txBody>
      </p:sp>
    </p:spTree>
    <p:extLst>
      <p:ext uri="{BB962C8B-B14F-4D97-AF65-F5344CB8AC3E}">
        <p14:creationId xmlns:p14="http://schemas.microsoft.com/office/powerpoint/2010/main" val="2379778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09488D-4C5A-4EBE-8224-C34BFFFA8B77}" type="datetimeFigureOut">
              <a:rPr lang="en-US" smtClean="0"/>
              <a:t>5/25/2016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15B372-0DD1-4B44-83B8-F8BF1DA45974}" type="slidenum">
              <a:rPr lang="en-US" smtClean="0"/>
              <a:t>‹#›</a:t>
            </a:fld>
            <a:endParaRPr lang="en-US"/>
          </a:p>
        </p:txBody>
      </p:sp>
    </p:spTree>
    <p:extLst>
      <p:ext uri="{BB962C8B-B14F-4D97-AF65-F5344CB8AC3E}">
        <p14:creationId xmlns:p14="http://schemas.microsoft.com/office/powerpoint/2010/main" val="223496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jpe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hyperlink" Target="http://www.officezone.com/gbcds400.htm" TargetMode="External"/><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2.wmf"/></Relationships>
</file>

<file path=ppt/slides/_rels/slide16.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6.emf"/><Relationship Id="rId5" Type="http://schemas.openxmlformats.org/officeDocument/2006/relationships/oleObject" Target="../embeddings/oleObject1.bin"/><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tif"/><Relationship Id="rId2" Type="http://schemas.openxmlformats.org/officeDocument/2006/relationships/image" Target="../media/image32.tif"/><Relationship Id="rId1" Type="http://schemas.openxmlformats.org/officeDocument/2006/relationships/slideLayout" Target="../slideLayouts/slideLayout2.xml"/><Relationship Id="rId6" Type="http://schemas.openxmlformats.org/officeDocument/2006/relationships/image" Target="../media/image36.tiff"/><Relationship Id="rId5" Type="http://schemas.openxmlformats.org/officeDocument/2006/relationships/image" Target="../media/image35.tiff"/><Relationship Id="rId4" Type="http://schemas.openxmlformats.org/officeDocument/2006/relationships/image" Target="../media/image34.tif"/></Relationships>
</file>

<file path=ppt/slides/_rels/slide25.xml.rels><?xml version="1.0" encoding="UTF-8" standalone="yes"?>
<Relationships xmlns="http://schemas.openxmlformats.org/package/2006/relationships"><Relationship Id="rId2" Type="http://schemas.openxmlformats.org/officeDocument/2006/relationships/image" Target="../media/image32.t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t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t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t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t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49.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48.wmf"/><Relationship Id="rId4" Type="http://schemas.openxmlformats.org/officeDocument/2006/relationships/oleObject" Target="../embeddings/oleObject2.bin"/></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54.wmf"/><Relationship Id="rId3" Type="http://schemas.openxmlformats.org/officeDocument/2006/relationships/notesSlide" Target="../notesSlides/notesSlide9.xml"/><Relationship Id="rId7" Type="http://schemas.openxmlformats.org/officeDocument/2006/relationships/image" Target="../media/image51.wmf"/><Relationship Id="rId12"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5.bin"/><Relationship Id="rId11" Type="http://schemas.openxmlformats.org/officeDocument/2006/relationships/image" Target="../media/image53.wmf"/><Relationship Id="rId5" Type="http://schemas.openxmlformats.org/officeDocument/2006/relationships/image" Target="../media/image50.w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52.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Layout" Target="../slideLayouts/slideLayout2.xml"/><Relationship Id="rId4" Type="http://schemas.openxmlformats.org/officeDocument/2006/relationships/image" Target="../media/image3.w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hyperlink" Target="mailto:Justcheryl.dunn@gmail.com" TargetMode="External"/><Relationship Id="rId2" Type="http://schemas.openxmlformats.org/officeDocument/2006/relationships/hyperlink" Target="mailto:dunnc@gvsu.edu"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System Documentation</a:t>
            </a:r>
            <a:br>
              <a:rPr lang="en-US" dirty="0" smtClean="0"/>
            </a:br>
            <a:r>
              <a:rPr lang="en-US" dirty="0" smtClean="0"/>
              <a:t>AIS Bootcamp 2016</a:t>
            </a:r>
            <a:endParaRPr lang="en-US" dirty="0"/>
          </a:p>
        </p:txBody>
      </p:sp>
      <p:sp>
        <p:nvSpPr>
          <p:cNvPr id="3" name="Subtitle 2"/>
          <p:cNvSpPr>
            <a:spLocks noGrp="1"/>
          </p:cNvSpPr>
          <p:nvPr>
            <p:ph type="subTitle" idx="1"/>
          </p:nvPr>
        </p:nvSpPr>
        <p:spPr/>
        <p:txBody>
          <a:bodyPr/>
          <a:lstStyle/>
          <a:p>
            <a:r>
              <a:rPr lang="en-US" dirty="0" smtClean="0"/>
              <a:t>Cheryl Dunn</a:t>
            </a:r>
          </a:p>
          <a:p>
            <a:r>
              <a:rPr lang="en-US" dirty="0" smtClean="0"/>
              <a:t>Grand Valley State University</a:t>
            </a:r>
            <a:endParaRPr lang="en-US" dirty="0"/>
          </a:p>
        </p:txBody>
      </p:sp>
    </p:spTree>
    <p:extLst>
      <p:ext uri="{BB962C8B-B14F-4D97-AF65-F5344CB8AC3E}">
        <p14:creationId xmlns:p14="http://schemas.microsoft.com/office/powerpoint/2010/main" val="4154670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800" b="1" dirty="0">
                <a:solidFill>
                  <a:srgbClr val="100C6A"/>
                </a:solidFill>
              </a:rPr>
              <a:t>Why Teach REA? Reason #6</a:t>
            </a:r>
          </a:p>
        </p:txBody>
      </p:sp>
      <p:sp>
        <p:nvSpPr>
          <p:cNvPr id="5" name="Content Placeholder 4"/>
          <p:cNvSpPr>
            <a:spLocks noGrp="1"/>
          </p:cNvSpPr>
          <p:nvPr>
            <p:ph idx="1"/>
          </p:nvPr>
        </p:nvSpPr>
        <p:spPr/>
        <p:txBody>
          <a:bodyPr>
            <a:normAutofit/>
          </a:bodyPr>
          <a:lstStyle/>
          <a:p>
            <a:pPr marL="0" indent="0">
              <a:buNone/>
            </a:pPr>
            <a:r>
              <a:rPr lang="en-US" sz="4000" dirty="0"/>
              <a:t>Teaching with REA provides a framework within which traditional CPA exam topics such as system documentation (flowcharting) and internal controls fit well.</a:t>
            </a:r>
          </a:p>
        </p:txBody>
      </p:sp>
      <p:pic>
        <p:nvPicPr>
          <p:cNvPr id="7170" name="Picture 2" descr="C:\Users\Cheryl\AppData\Local\Microsoft\Windows\Temporary Internet Files\Content.IE5\5B98N1VA\MC90004838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1400" y="4258734"/>
            <a:ext cx="2209800" cy="2107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51249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905000" y="228600"/>
            <a:ext cx="8229600" cy="863025"/>
          </a:xfrm>
          <a:noFill/>
          <a:extLst>
            <a:ext uri="{909E8E84-426E-40DD-AFC4-6F175D3DCCD1}">
              <a14:hiddenFill xmlns:a14="http://schemas.microsoft.com/office/drawing/2010/main">
                <a:solidFill>
                  <a:srgbClr val="3399FF"/>
                </a:solidFill>
              </a14:hiddenFill>
            </a:ext>
          </a:extLst>
        </p:spPr>
        <p:txBody>
          <a:bodyPr>
            <a:normAutofit/>
          </a:bodyPr>
          <a:lstStyle/>
          <a:p>
            <a:r>
              <a:rPr lang="en-US" dirty="0">
                <a:solidFill>
                  <a:schemeClr val="accent2"/>
                </a:solidFill>
                <a:latin typeface="Arial" pitchFamily="34" charset="0"/>
              </a:rPr>
              <a:t>REA-Based </a:t>
            </a:r>
            <a:r>
              <a:rPr lang="en-US" dirty="0" smtClean="0">
                <a:solidFill>
                  <a:schemeClr val="accent2"/>
                </a:solidFill>
                <a:latin typeface="Arial" pitchFamily="34" charset="0"/>
              </a:rPr>
              <a:t>Risk/Control Matrix</a:t>
            </a:r>
            <a:endParaRPr lang="en-US" dirty="0">
              <a:solidFill>
                <a:schemeClr val="accent2"/>
              </a:solidFill>
              <a:latin typeface="Arial" pitchFamily="34" charset="0"/>
            </a:endParaRPr>
          </a:p>
        </p:txBody>
      </p:sp>
      <p:graphicFrame>
        <p:nvGraphicFramePr>
          <p:cNvPr id="38084" name="Group 196"/>
          <p:cNvGraphicFramePr>
            <a:graphicFrameLocks noGrp="1"/>
          </p:cNvGraphicFramePr>
          <p:nvPr>
            <p:ph type="tbl" idx="1"/>
            <p:extLst/>
          </p:nvPr>
        </p:nvGraphicFramePr>
        <p:xfrm>
          <a:off x="1958976" y="1070956"/>
          <a:ext cx="8099424" cy="5253644"/>
        </p:xfrm>
        <a:graphic>
          <a:graphicData uri="http://schemas.openxmlformats.org/drawingml/2006/table">
            <a:tbl>
              <a:tblPr/>
              <a:tblGrid>
                <a:gridCol w="1796912"/>
                <a:gridCol w="710476"/>
                <a:gridCol w="710476"/>
                <a:gridCol w="781523"/>
                <a:gridCol w="1062753"/>
                <a:gridCol w="1012428"/>
                <a:gridCol w="1012428"/>
                <a:gridCol w="1012428"/>
              </a:tblGrid>
              <a:tr h="58845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rPr>
                        <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rPr>
                        <a:t>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rPr>
                        <a:t>E-E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rPr>
                        <a:t>E-A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rPr>
                        <a:t>R-A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71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Instigation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667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dirty="0" smtClean="0">
                          <a:ln>
                            <a:noFill/>
                          </a:ln>
                          <a:solidFill>
                            <a:schemeClr val="tx1"/>
                          </a:solidFill>
                          <a:effectLst/>
                          <a:latin typeface="Times New Roman" pitchFamily="18" charset="0"/>
                        </a:rPr>
                        <a:t>Commitment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8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Economic Decrement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4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Economic Increment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8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Economic Reversal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9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dirty="0" err="1" smtClean="0">
                          <a:ln>
                            <a:noFill/>
                          </a:ln>
                          <a:solidFill>
                            <a:schemeClr val="tx1"/>
                          </a:solidFill>
                          <a:effectLst/>
                          <a:latin typeface="Times New Roman" pitchFamily="18" charset="0"/>
                        </a:rPr>
                        <a:t>InformationProcesses</a:t>
                      </a:r>
                      <a:r>
                        <a:rPr kumimoji="0" lang="en-US" sz="2200" b="1" i="0" u="none" strike="noStrike" cap="none" normalizeH="0" baseline="0" dirty="0" smtClean="0">
                          <a:ln>
                            <a:noFill/>
                          </a:ln>
                          <a:solidFill>
                            <a:schemeClr val="tx1"/>
                          </a:solidFill>
                          <a:effectLst/>
                          <a:latin typeface="Times New Roman" pitchFamily="18"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8071" name="Text Box 183"/>
          <p:cNvSpPr txBox="1">
            <a:spLocks noChangeArrowheads="1"/>
          </p:cNvSpPr>
          <p:nvPr/>
        </p:nvSpPr>
        <p:spPr bwMode="auto">
          <a:xfrm>
            <a:off x="2133600" y="1091626"/>
            <a:ext cx="16002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600" b="1" dirty="0">
                <a:latin typeface="Times New Roman" pitchFamily="18" charset="0"/>
              </a:rPr>
              <a:t>Threats/</a:t>
            </a:r>
            <a:br>
              <a:rPr lang="en-US" sz="1600" b="1" dirty="0">
                <a:latin typeface="Times New Roman" pitchFamily="18" charset="0"/>
              </a:rPr>
            </a:br>
            <a:r>
              <a:rPr lang="en-US" sz="1600" b="1" dirty="0">
                <a:latin typeface="Times New Roman" pitchFamily="18" charset="0"/>
              </a:rPr>
              <a:t>Controls</a:t>
            </a:r>
          </a:p>
        </p:txBody>
      </p:sp>
    </p:spTree>
    <p:extLst>
      <p:ext uri="{BB962C8B-B14F-4D97-AF65-F5344CB8AC3E}">
        <p14:creationId xmlns:p14="http://schemas.microsoft.com/office/powerpoint/2010/main" val="29407395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800" b="1" dirty="0">
                <a:solidFill>
                  <a:srgbClr val="100C6A"/>
                </a:solidFill>
              </a:rPr>
              <a:t>Why Teach REA? Reason #5</a:t>
            </a:r>
          </a:p>
        </p:txBody>
      </p:sp>
      <p:sp>
        <p:nvSpPr>
          <p:cNvPr id="5" name="Content Placeholder 4"/>
          <p:cNvSpPr>
            <a:spLocks noGrp="1"/>
          </p:cNvSpPr>
          <p:nvPr>
            <p:ph idx="1"/>
          </p:nvPr>
        </p:nvSpPr>
        <p:spPr>
          <a:xfrm>
            <a:off x="1981200" y="1295401"/>
            <a:ext cx="8229600" cy="2667000"/>
          </a:xfrm>
        </p:spPr>
        <p:txBody>
          <a:bodyPr>
            <a:normAutofit/>
          </a:bodyPr>
          <a:lstStyle/>
          <a:p>
            <a:pPr marL="0" indent="0">
              <a:buNone/>
            </a:pPr>
            <a:r>
              <a:rPr lang="en-US" sz="4000" dirty="0"/>
              <a:t>Teaching with REA can be really FUN!!  Skits, role-playing,  and hands-on exercises facilitate engaged student learning.</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8600" y="3429000"/>
            <a:ext cx="5283200" cy="2971800"/>
          </a:xfrm>
          <a:prstGeom prst="rect">
            <a:avLst/>
          </a:prstGeom>
        </p:spPr>
      </p:pic>
    </p:spTree>
    <p:extLst>
      <p:ext uri="{BB962C8B-B14F-4D97-AF65-F5344CB8AC3E}">
        <p14:creationId xmlns:p14="http://schemas.microsoft.com/office/powerpoint/2010/main" val="6440988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lide Number Placeholder 1"/>
          <p:cNvSpPr>
            <a:spLocks noGrp="1"/>
          </p:cNvSpPr>
          <p:nvPr>
            <p:ph type="sldNum" sz="quarter" idx="10"/>
          </p:nvPr>
        </p:nvSpPr>
        <p:spPr/>
        <p:txBody>
          <a:bodyPr/>
          <a:lstStyle/>
          <a:p>
            <a:fld id="{4DB86FB9-C738-4C40-993A-531739C70B0C}" type="slidenum">
              <a:rPr lang="en-US"/>
              <a:pPr/>
              <a:t>13</a:t>
            </a:fld>
            <a:endParaRPr lang="en-US"/>
          </a:p>
        </p:txBody>
      </p:sp>
      <p:sp>
        <p:nvSpPr>
          <p:cNvPr id="126994" name="AutoShape 18" descr="DocuSeal 400 Pouch Laminator">
            <a:hlinkClick r:id="rId2"/>
          </p:cNvPr>
          <p:cNvSpPr>
            <a:spLocks noChangeAspect="1" noChangeArrowheads="1"/>
          </p:cNvSpPr>
          <p:nvPr/>
        </p:nvSpPr>
        <p:spPr bwMode="auto">
          <a:xfrm>
            <a:off x="5667375" y="3000375"/>
            <a:ext cx="857250" cy="85725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127000" name="AutoShape 24" descr="DocuSeal 400 Pouch Laminator">
            <a:hlinkClick r:id="rId2"/>
          </p:cNvPr>
          <p:cNvSpPr>
            <a:spLocks noChangeAspect="1" noChangeArrowheads="1"/>
          </p:cNvSpPr>
          <p:nvPr/>
        </p:nvSpPr>
        <p:spPr bwMode="auto">
          <a:xfrm>
            <a:off x="5667375" y="3000375"/>
            <a:ext cx="857250" cy="85725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pic>
        <p:nvPicPr>
          <p:cNvPr id="127001" name="Picture 25" descr="rul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1638" y="0"/>
            <a:ext cx="2286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27004" name="Picture 28" descr="laminat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9807" y="119063"/>
            <a:ext cx="3198812" cy="3198813"/>
          </a:xfrm>
          <a:prstGeom prst="rect">
            <a:avLst/>
          </a:prstGeom>
          <a:noFill/>
          <a:extLst>
            <a:ext uri="{909E8E84-426E-40DD-AFC4-6F175D3DCCD1}">
              <a14:hiddenFill xmlns:a14="http://schemas.microsoft.com/office/drawing/2010/main">
                <a:solidFill>
                  <a:srgbClr val="FFFFFF"/>
                </a:solidFill>
              </a14:hiddenFill>
            </a:ext>
          </a:extLst>
        </p:spPr>
      </p:pic>
      <p:pic>
        <p:nvPicPr>
          <p:cNvPr id="127006" name="Picture 30" descr="wallpape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6414" y="4751388"/>
            <a:ext cx="3171825"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27005" name="Picture 29" descr="laminatingpouch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6751" y="2428876"/>
            <a:ext cx="2906713" cy="1825625"/>
          </a:xfrm>
          <a:prstGeom prst="rect">
            <a:avLst/>
          </a:prstGeom>
          <a:noFill/>
          <a:extLst>
            <a:ext uri="{909E8E84-426E-40DD-AFC4-6F175D3DCCD1}">
              <a14:hiddenFill xmlns:a14="http://schemas.microsoft.com/office/drawing/2010/main">
                <a:solidFill>
                  <a:srgbClr val="FFFFFF"/>
                </a:solidFill>
              </a14:hiddenFill>
            </a:ext>
          </a:extLst>
        </p:spPr>
      </p:pic>
      <p:pic>
        <p:nvPicPr>
          <p:cNvPr id="127002" name="Picture 26" descr="pencil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61163" y="1771650"/>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27008" name="Picture 32" descr="bookmarktassel"/>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95847" y="469349"/>
            <a:ext cx="1131887" cy="6057900"/>
          </a:xfrm>
          <a:prstGeom prst="rect">
            <a:avLst/>
          </a:prstGeom>
          <a:noFill/>
          <a:extLst>
            <a:ext uri="{909E8E84-426E-40DD-AFC4-6F175D3DCCD1}">
              <a14:hiddenFill xmlns:a14="http://schemas.microsoft.com/office/drawing/2010/main">
                <a:solidFill>
                  <a:srgbClr val="FFFFFF"/>
                </a:solidFill>
              </a14:hiddenFill>
            </a:ext>
          </a:extLst>
        </p:spPr>
      </p:pic>
      <p:pic>
        <p:nvPicPr>
          <p:cNvPr id="127009" name="Picture 33" descr="cordtwist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24700" y="4857750"/>
            <a:ext cx="2571750" cy="2000250"/>
          </a:xfrm>
          <a:prstGeom prst="rect">
            <a:avLst/>
          </a:prstGeom>
          <a:noFill/>
          <a:extLst>
            <a:ext uri="{909E8E84-426E-40DD-AFC4-6F175D3DCCD1}">
              <a14:hiddenFill xmlns:a14="http://schemas.microsoft.com/office/drawing/2010/main">
                <a:solidFill>
                  <a:srgbClr val="FFFFFF"/>
                </a:solidFill>
              </a14:hiddenFill>
            </a:ext>
          </a:extLst>
        </p:spPr>
      </p:pic>
      <p:pic>
        <p:nvPicPr>
          <p:cNvPr id="127007" name="Picture 31" descr="scissors"/>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42050" y="3465513"/>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27010" name="Picture 34" descr="gluesticks"/>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15325" y="3317875"/>
            <a:ext cx="13716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127011" name="Picture 35" descr="holepunch"/>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699500" y="2020888"/>
            <a:ext cx="914400"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36"/>
          <p:cNvGrpSpPr>
            <a:grpSpLocks/>
          </p:cNvGrpSpPr>
          <p:nvPr/>
        </p:nvGrpSpPr>
        <p:grpSpPr bwMode="auto">
          <a:xfrm>
            <a:off x="1835150" y="950913"/>
            <a:ext cx="1371600" cy="5029200"/>
            <a:chOff x="447" y="240"/>
            <a:chExt cx="2160" cy="7920"/>
          </a:xfrm>
        </p:grpSpPr>
        <p:grpSp>
          <p:nvGrpSpPr>
            <p:cNvPr id="3" name="Group 37"/>
            <p:cNvGrpSpPr>
              <a:grpSpLocks/>
            </p:cNvGrpSpPr>
            <p:nvPr/>
          </p:nvGrpSpPr>
          <p:grpSpPr bwMode="auto">
            <a:xfrm>
              <a:off x="447" y="240"/>
              <a:ext cx="2160" cy="7920"/>
              <a:chOff x="447" y="240"/>
              <a:chExt cx="2160" cy="7920"/>
            </a:xfrm>
          </p:grpSpPr>
          <p:grpSp>
            <p:nvGrpSpPr>
              <p:cNvPr id="4" name="Group 38"/>
              <p:cNvGrpSpPr>
                <a:grpSpLocks/>
              </p:cNvGrpSpPr>
              <p:nvPr/>
            </p:nvGrpSpPr>
            <p:grpSpPr bwMode="auto">
              <a:xfrm>
                <a:off x="447" y="240"/>
                <a:ext cx="2160" cy="7920"/>
                <a:chOff x="447" y="240"/>
                <a:chExt cx="2160" cy="7920"/>
              </a:xfrm>
            </p:grpSpPr>
            <p:sp>
              <p:nvSpPr>
                <p:cNvPr id="10" name="Rectangle 39"/>
                <p:cNvSpPr>
                  <a:spLocks noChangeArrowheads="1"/>
                </p:cNvSpPr>
                <p:nvPr/>
              </p:nvSpPr>
              <p:spPr bwMode="auto">
                <a:xfrm>
                  <a:off x="527" y="315"/>
                  <a:ext cx="1987" cy="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8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40"/>
                <p:cNvSpPr>
                  <a:spLocks noChangeArrowheads="1"/>
                </p:cNvSpPr>
                <p:nvPr/>
              </p:nvSpPr>
              <p:spPr bwMode="auto">
                <a:xfrm>
                  <a:off x="447" y="240"/>
                  <a:ext cx="2160" cy="7920"/>
                </a:xfrm>
                <a:prstGeom prst="rect">
                  <a:avLst/>
                </a:prstGeom>
                <a:noFill/>
                <a:ln w="6350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Line 41"/>
                <p:cNvSpPr>
                  <a:spLocks noChangeShapeType="1"/>
                </p:cNvSpPr>
                <p:nvPr/>
              </p:nvSpPr>
              <p:spPr bwMode="auto">
                <a:xfrm>
                  <a:off x="2171" y="379"/>
                  <a:ext cx="281" cy="278"/>
                </a:xfrm>
                <a:prstGeom prst="line">
                  <a:avLst/>
                </a:prstGeom>
                <a:noFill/>
                <a:ln w="31750">
                  <a:solidFill>
                    <a:srgbClr val="008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Rectangle 42"/>
                <p:cNvSpPr>
                  <a:spLocks noChangeArrowheads="1"/>
                </p:cNvSpPr>
                <p:nvPr/>
              </p:nvSpPr>
              <p:spPr bwMode="auto">
                <a:xfrm>
                  <a:off x="591" y="370"/>
                  <a:ext cx="1853" cy="7637"/>
                </a:xfrm>
                <a:prstGeom prst="rect">
                  <a:avLst/>
                </a:prstGeom>
                <a:noFill/>
                <a:ln w="3175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43"/>
                <p:cNvSpPr>
                  <a:spLocks noChangeShapeType="1"/>
                </p:cNvSpPr>
                <p:nvPr/>
              </p:nvSpPr>
              <p:spPr bwMode="auto">
                <a:xfrm flipH="1">
                  <a:off x="591" y="360"/>
                  <a:ext cx="290" cy="290"/>
                </a:xfrm>
                <a:prstGeom prst="line">
                  <a:avLst/>
                </a:prstGeom>
                <a:noFill/>
                <a:ln w="31750">
                  <a:solidFill>
                    <a:srgbClr val="008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Line 44"/>
                <p:cNvSpPr>
                  <a:spLocks noChangeShapeType="1"/>
                </p:cNvSpPr>
                <p:nvPr/>
              </p:nvSpPr>
              <p:spPr bwMode="auto">
                <a:xfrm>
                  <a:off x="601" y="7718"/>
                  <a:ext cx="296" cy="299"/>
                </a:xfrm>
                <a:prstGeom prst="line">
                  <a:avLst/>
                </a:prstGeom>
                <a:noFill/>
                <a:ln w="31750">
                  <a:solidFill>
                    <a:srgbClr val="008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Line 45"/>
                <p:cNvSpPr>
                  <a:spLocks noChangeShapeType="1"/>
                </p:cNvSpPr>
                <p:nvPr/>
              </p:nvSpPr>
              <p:spPr bwMode="auto">
                <a:xfrm flipH="1">
                  <a:off x="2142" y="7717"/>
                  <a:ext cx="303" cy="303"/>
                </a:xfrm>
                <a:prstGeom prst="line">
                  <a:avLst/>
                </a:prstGeom>
                <a:noFill/>
                <a:ln w="31750">
                  <a:solidFill>
                    <a:srgbClr val="008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46"/>
                <p:cNvSpPr>
                  <a:spLocks noChangeArrowheads="1"/>
                </p:cNvSpPr>
                <p:nvPr/>
              </p:nvSpPr>
              <p:spPr bwMode="auto">
                <a:xfrm rot="16200000" flipH="1">
                  <a:off x="2179" y="336"/>
                  <a:ext cx="300" cy="301"/>
                </a:xfrm>
                <a:prstGeom prst="rtTriangle">
                  <a:avLst/>
                </a:prstGeom>
                <a:solidFill>
                  <a:srgbClr val="FFFFFF"/>
                </a:solidFill>
                <a:ln>
                  <a:noFill/>
                </a:ln>
                <a:extLst>
                  <a:ext uri="{91240B29-F687-4F45-9708-019B960494DF}">
                    <a14:hiddenLine xmlns:a14="http://schemas.microsoft.com/office/drawing/2010/main" w="9525">
                      <a:solidFill>
                        <a:srgbClr val="8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AutoShape 47"/>
                <p:cNvSpPr>
                  <a:spLocks noChangeArrowheads="1"/>
                </p:cNvSpPr>
                <p:nvPr/>
              </p:nvSpPr>
              <p:spPr bwMode="auto">
                <a:xfrm rot="5400000">
                  <a:off x="544" y="343"/>
                  <a:ext cx="313" cy="313"/>
                </a:xfrm>
                <a:prstGeom prst="rtTriangle">
                  <a:avLst/>
                </a:prstGeom>
                <a:solidFill>
                  <a:srgbClr val="FFFFFF"/>
                </a:solidFill>
                <a:ln>
                  <a:noFill/>
                </a:ln>
                <a:extLst>
                  <a:ext uri="{91240B29-F687-4F45-9708-019B960494DF}">
                    <a14:hiddenLine xmlns:a14="http://schemas.microsoft.com/office/drawing/2010/main" w="9525">
                      <a:solidFill>
                        <a:srgbClr val="8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AutoShape 48"/>
                <p:cNvSpPr>
                  <a:spLocks noChangeArrowheads="1"/>
                </p:cNvSpPr>
                <p:nvPr/>
              </p:nvSpPr>
              <p:spPr bwMode="auto">
                <a:xfrm flipH="1">
                  <a:off x="2146" y="7718"/>
                  <a:ext cx="332" cy="335"/>
                </a:xfrm>
                <a:prstGeom prst="rtTriangle">
                  <a:avLst/>
                </a:prstGeom>
                <a:solidFill>
                  <a:srgbClr val="FFFFFF"/>
                </a:solidFill>
                <a:ln>
                  <a:noFill/>
                </a:ln>
                <a:extLst>
                  <a:ext uri="{91240B29-F687-4F45-9708-019B960494DF}">
                    <a14:hiddenLine xmlns:a14="http://schemas.microsoft.com/office/drawing/2010/main" w="9525">
                      <a:solidFill>
                        <a:srgbClr val="8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AutoShape 49"/>
              <p:cNvSpPr>
                <a:spLocks noChangeArrowheads="1"/>
              </p:cNvSpPr>
              <p:nvPr/>
            </p:nvSpPr>
            <p:spPr bwMode="auto">
              <a:xfrm>
                <a:off x="559" y="7724"/>
                <a:ext cx="332" cy="335"/>
              </a:xfrm>
              <a:prstGeom prst="rtTriangle">
                <a:avLst/>
              </a:prstGeom>
              <a:solidFill>
                <a:srgbClr val="FFFFFF"/>
              </a:solidFill>
              <a:ln>
                <a:noFill/>
              </a:ln>
              <a:extLst>
                <a:ext uri="{91240B29-F687-4F45-9708-019B960494DF}">
                  <a14:hiddenLine xmlns:a14="http://schemas.microsoft.com/office/drawing/2010/main" w="9525">
                    <a:solidFill>
                      <a:srgbClr val="8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27026" name="Picture 50" descr="DSC01272"/>
              <p:cNvPicPr>
                <a:picLocks noChangeAspect="1" noChangeArrowheads="1"/>
              </p:cNvPicPr>
              <p:nvPr/>
            </p:nvPicPr>
            <p:blipFill>
              <a:blip r:embed="rId13">
                <a:lum contrast="22000"/>
                <a:extLst>
                  <a:ext uri="{28A0092B-C50C-407E-A947-70E740481C1C}">
                    <a14:useLocalDpi xmlns:a14="http://schemas.microsoft.com/office/drawing/2010/main" val="0"/>
                  </a:ext>
                </a:extLst>
              </a:blip>
              <a:srcRect l="45703" r="29883" b="9375"/>
              <a:stretch>
                <a:fillRect/>
              </a:stretch>
            </p:blipFill>
            <p:spPr bwMode="auto">
              <a:xfrm>
                <a:off x="649" y="1689"/>
                <a:ext cx="1746" cy="437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1"/>
              <p:cNvGrpSpPr>
                <a:grpSpLocks noChangeAspect="1"/>
              </p:cNvGrpSpPr>
              <p:nvPr/>
            </p:nvGrpSpPr>
            <p:grpSpPr bwMode="auto">
              <a:xfrm>
                <a:off x="649" y="1528"/>
                <a:ext cx="1714" cy="1437"/>
                <a:chOff x="3922" y="1995"/>
                <a:chExt cx="1860" cy="1560"/>
              </a:xfrm>
            </p:grpSpPr>
            <p:sp>
              <p:nvSpPr>
                <p:cNvPr id="7" name="AutoShape 52"/>
                <p:cNvSpPr>
                  <a:spLocks noChangeAspect="1" noChangeArrowheads="1"/>
                </p:cNvSpPr>
                <p:nvPr/>
              </p:nvSpPr>
              <p:spPr bwMode="auto">
                <a:xfrm>
                  <a:off x="3922" y="1995"/>
                  <a:ext cx="1860" cy="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AutoShape 53"/>
                <p:cNvSpPr>
                  <a:spLocks noChangeArrowheads="1"/>
                </p:cNvSpPr>
                <p:nvPr/>
              </p:nvSpPr>
              <p:spPr bwMode="auto">
                <a:xfrm>
                  <a:off x="3982" y="1995"/>
                  <a:ext cx="1800" cy="1560"/>
                </a:xfrm>
                <a:prstGeom prst="wedgeRoundRectCallout">
                  <a:avLst>
                    <a:gd name="adj1" fmla="val 13111"/>
                    <a:gd name="adj2" fmla="val 74426"/>
                    <a:gd name="adj3" fmla="val 16667"/>
                  </a:avLst>
                </a:prstGeom>
                <a:solidFill>
                  <a:srgbClr val="00CC99"/>
                </a:solidFill>
                <a:ln w="38100">
                  <a:solidFill>
                    <a:srgbClr val="000000"/>
                  </a:solidFill>
                  <a:miter lim="800000"/>
                  <a:headEnd/>
                  <a:tailEnd/>
                </a:ln>
              </p:spPr>
              <p:txBody>
                <a:bodyPr vert="horz" wrap="square" lIns="42062" tIns="21031" rIns="42062" bIns="21031" numCol="1" anchor="t" anchorCtr="0" compatLnSpc="1">
                  <a:prstTxWarp prst="textNoShape">
                    <a:avLst/>
                  </a:prstTxWarp>
                </a:bodyPr>
                <a:lstStyle/>
                <a:p>
                  <a:pPr fontAlgn="base">
                    <a:spcBef>
                      <a:spcPct val="0"/>
                    </a:spcBef>
                    <a:spcAft>
                      <a:spcPct val="0"/>
                    </a:spcAft>
                  </a:pPr>
                  <a:endParaRPr lang="en-US">
                    <a:latin typeface="Arial" pitchFamily="34" charset="0"/>
                    <a:cs typeface="Arial" pitchFamily="34" charset="0"/>
                  </a:endParaRPr>
                </a:p>
              </p:txBody>
            </p:sp>
            <p:sp>
              <p:nvSpPr>
                <p:cNvPr id="9" name="Text Box 54"/>
                <p:cNvSpPr txBox="1">
                  <a:spLocks noChangeArrowheads="1"/>
                </p:cNvSpPr>
                <p:nvPr/>
              </p:nvSpPr>
              <p:spPr bwMode="auto">
                <a:xfrm>
                  <a:off x="3922" y="1995"/>
                  <a:ext cx="1740" cy="15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062" tIns="21031" rIns="42062" bIns="21031" numCol="1" anchor="t" anchorCtr="0" compatLnSpc="1">
                  <a:prstTxWarp prst="textNoShape">
                    <a:avLst/>
                  </a:prstTxWarp>
                </a:bodyPr>
                <a:lstStyle/>
                <a:p>
                  <a:pPr algn="ctr" fontAlgn="base">
                    <a:spcBef>
                      <a:spcPct val="0"/>
                    </a:spcBef>
                    <a:spcAft>
                      <a:spcPts val="1000"/>
                    </a:spcAft>
                  </a:pPr>
                  <a:r>
                    <a:rPr lang="en-US" sz="1100" b="1" i="1">
                      <a:solidFill>
                        <a:srgbClr val="000000"/>
                      </a:solidFill>
                      <a:latin typeface="Arial" pitchFamily="34" charset="0"/>
                      <a:cs typeface="Arial" pitchFamily="34" charset="0"/>
                    </a:rPr>
                    <a:t>REA semantics make good accounting systems</a:t>
                  </a:r>
                  <a:endParaRPr lang="en-US">
                    <a:latin typeface="Arial" pitchFamily="34" charset="0"/>
                    <a:cs typeface="Arial" pitchFamily="34" charset="0"/>
                  </a:endParaRPr>
                </a:p>
              </p:txBody>
            </p:sp>
          </p:grpSp>
        </p:grpSp>
      </p:grpSp>
    </p:spTree>
    <p:extLst>
      <p:ext uri="{BB962C8B-B14F-4D97-AF65-F5344CB8AC3E}">
        <p14:creationId xmlns:p14="http://schemas.microsoft.com/office/powerpoint/2010/main" val="20852282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solidFill>
                  <a:srgbClr val="100C6A"/>
                </a:solidFill>
              </a:rPr>
              <a:t>Why Teach REA? Reason #4</a:t>
            </a:r>
          </a:p>
        </p:txBody>
      </p:sp>
      <p:sp>
        <p:nvSpPr>
          <p:cNvPr id="3" name="Content Placeholder 2"/>
          <p:cNvSpPr>
            <a:spLocks noGrp="1"/>
          </p:cNvSpPr>
          <p:nvPr>
            <p:ph idx="1"/>
          </p:nvPr>
        </p:nvSpPr>
        <p:spPr>
          <a:xfrm>
            <a:off x="1981200" y="1600201"/>
            <a:ext cx="8229600" cy="990600"/>
          </a:xfrm>
        </p:spPr>
        <p:txBody>
          <a:bodyPr>
            <a:normAutofit fontScale="92500"/>
          </a:bodyPr>
          <a:lstStyle/>
          <a:p>
            <a:pPr marL="0" indent="0">
              <a:buNone/>
            </a:pPr>
            <a:r>
              <a:rPr lang="en-US" sz="4000" dirty="0"/>
              <a:t>Teaching with REA is globally approved.</a:t>
            </a:r>
          </a:p>
        </p:txBody>
      </p:sp>
      <p:sp>
        <p:nvSpPr>
          <p:cNvPr id="4" name="TextBox 3"/>
          <p:cNvSpPr txBox="1"/>
          <p:nvPr/>
        </p:nvSpPr>
        <p:spPr>
          <a:xfrm>
            <a:off x="1905000" y="2438400"/>
            <a:ext cx="4267200" cy="3539430"/>
          </a:xfrm>
          <a:prstGeom prst="rect">
            <a:avLst/>
          </a:prstGeom>
          <a:noFill/>
        </p:spPr>
        <p:txBody>
          <a:bodyPr wrap="square" rtlCol="0">
            <a:spAutoFit/>
          </a:bodyPr>
          <a:lstStyle/>
          <a:p>
            <a:r>
              <a:rPr lang="en-US" sz="2800" dirty="0">
                <a:solidFill>
                  <a:srgbClr val="100C6A"/>
                </a:solidFill>
              </a:rPr>
              <a:t>AAA summer workshops on teaching AIS  (REA </a:t>
            </a:r>
            <a:r>
              <a:rPr lang="en-US" sz="2800" dirty="0" err="1">
                <a:solidFill>
                  <a:srgbClr val="100C6A"/>
                </a:solidFill>
              </a:rPr>
              <a:t>bootcamp</a:t>
            </a:r>
            <a:r>
              <a:rPr lang="en-US" sz="2800" dirty="0">
                <a:solidFill>
                  <a:srgbClr val="100C6A"/>
                </a:solidFill>
              </a:rPr>
              <a:t>) and SMAP CPE sessions have included participants from around the world – China, Japan, Europe, Saudi Arabia, Korea, and more</a:t>
            </a:r>
          </a:p>
        </p:txBody>
      </p:sp>
      <p:sp>
        <p:nvSpPr>
          <p:cNvPr id="5" name="TextBox 4"/>
          <p:cNvSpPr txBox="1"/>
          <p:nvPr/>
        </p:nvSpPr>
        <p:spPr>
          <a:xfrm>
            <a:off x="7239000" y="2438401"/>
            <a:ext cx="3276600" cy="3108543"/>
          </a:xfrm>
          <a:prstGeom prst="rect">
            <a:avLst/>
          </a:prstGeom>
          <a:noFill/>
        </p:spPr>
        <p:txBody>
          <a:bodyPr wrap="square" rtlCol="0">
            <a:spAutoFit/>
          </a:bodyPr>
          <a:lstStyle/>
          <a:p>
            <a:r>
              <a:rPr lang="en-US" sz="2800" dirty="0">
                <a:solidFill>
                  <a:srgbClr val="00B050"/>
                </a:solidFill>
              </a:rPr>
              <a:t>A group of international participants who developed Open EDI ISO/IEC Standard 15944-4  included REA constructs </a:t>
            </a:r>
          </a:p>
        </p:txBody>
      </p:sp>
      <p:grpSp>
        <p:nvGrpSpPr>
          <p:cNvPr id="7" name="Group 6"/>
          <p:cNvGrpSpPr/>
          <p:nvPr/>
        </p:nvGrpSpPr>
        <p:grpSpPr>
          <a:xfrm>
            <a:off x="4682836" y="4419886"/>
            <a:ext cx="3013078" cy="2472272"/>
            <a:chOff x="3158836" y="4419886"/>
            <a:chExt cx="3013078" cy="2472272"/>
          </a:xfrm>
        </p:grpSpPr>
        <p:pic>
          <p:nvPicPr>
            <p:cNvPr id="6" name="Picture 2" descr="C:\Users\Cheryl\AppData\Local\Microsoft\Windows\Temporary Internet Files\Content.IE5\GJLFY3M4\MC90043487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4419886"/>
              <a:ext cx="2285714" cy="2285714"/>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Cheryl\AppData\Local\Microsoft\Windows\Temporary Internet Files\Content.IE5\M039EBYX\MC90044132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8836" y="5063501"/>
              <a:ext cx="1828657" cy="182865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72306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8229600" cy="1143000"/>
          </a:xfrm>
        </p:spPr>
        <p:txBody>
          <a:bodyPr>
            <a:normAutofit/>
          </a:bodyPr>
          <a:lstStyle/>
          <a:p>
            <a:r>
              <a:rPr lang="en-US" sz="4800" b="1" dirty="0">
                <a:solidFill>
                  <a:srgbClr val="100C6A"/>
                </a:solidFill>
              </a:rPr>
              <a:t>Why Teach REA? Reason #3</a:t>
            </a:r>
          </a:p>
        </p:txBody>
      </p:sp>
      <p:sp>
        <p:nvSpPr>
          <p:cNvPr id="3" name="Content Placeholder 2"/>
          <p:cNvSpPr>
            <a:spLocks noGrp="1"/>
          </p:cNvSpPr>
          <p:nvPr>
            <p:ph idx="1"/>
          </p:nvPr>
        </p:nvSpPr>
        <p:spPr>
          <a:xfrm>
            <a:off x="1981200" y="1219201"/>
            <a:ext cx="8534400" cy="4754563"/>
          </a:xfrm>
        </p:spPr>
        <p:txBody>
          <a:bodyPr>
            <a:normAutofit/>
          </a:bodyPr>
          <a:lstStyle/>
          <a:p>
            <a:pPr marL="0" indent="0">
              <a:buNone/>
            </a:pPr>
            <a:r>
              <a:rPr lang="en-US" sz="4000" dirty="0"/>
              <a:t>Teaching with REA will expand students’ thought  horizons to the future rather than miring them in the past.</a:t>
            </a:r>
          </a:p>
        </p:txBody>
      </p:sp>
      <p:pic>
        <p:nvPicPr>
          <p:cNvPr id="5122" name="Picture 2" descr="C:\Program Files (x86)\Microsoft Office\MEDIA\CAGCAT10\j0240719.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3505200"/>
            <a:ext cx="1844894" cy="289560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Program Files (x86)\Microsoft Office\MEDIA\CAGCAT10\j0305257.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62372" y="3276600"/>
            <a:ext cx="1138428" cy="18288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rot="19799656">
            <a:off x="6343779" y="4600202"/>
            <a:ext cx="406066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Sustainability</a:t>
            </a:r>
          </a:p>
        </p:txBody>
      </p:sp>
    </p:spTree>
    <p:extLst>
      <p:ext uri="{BB962C8B-B14F-4D97-AF65-F5344CB8AC3E}">
        <p14:creationId xmlns:p14="http://schemas.microsoft.com/office/powerpoint/2010/main" val="37842504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solidFill>
                  <a:srgbClr val="100C6A"/>
                </a:solidFill>
              </a:rPr>
              <a:t>Why Teach REA? Reason #2</a:t>
            </a:r>
          </a:p>
        </p:txBody>
      </p:sp>
      <p:sp>
        <p:nvSpPr>
          <p:cNvPr id="3" name="Content Placeholder 2"/>
          <p:cNvSpPr>
            <a:spLocks noGrp="1"/>
          </p:cNvSpPr>
          <p:nvPr>
            <p:ph idx="1"/>
          </p:nvPr>
        </p:nvSpPr>
        <p:spPr/>
        <p:txBody>
          <a:bodyPr>
            <a:normAutofit/>
          </a:bodyPr>
          <a:lstStyle/>
          <a:p>
            <a:pPr marL="0" indent="0">
              <a:buNone/>
            </a:pPr>
            <a:r>
              <a:rPr lang="en-US" sz="4000" dirty="0"/>
              <a:t>Teaching with REA will help protect accounting from obsolescence. </a:t>
            </a:r>
          </a:p>
        </p:txBody>
      </p:sp>
      <p:pic>
        <p:nvPicPr>
          <p:cNvPr id="3074" name="Picture 2" descr="C:\Users\Cheryl\AppData\Local\Microsoft\Windows\Temporary Internet Files\Content.IE5\M039EBYX\MC90038309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17342" y="2995524"/>
            <a:ext cx="4655058" cy="3481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27946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8229600" cy="1143000"/>
          </a:xfrm>
        </p:spPr>
        <p:txBody>
          <a:bodyPr>
            <a:normAutofit/>
          </a:bodyPr>
          <a:lstStyle/>
          <a:p>
            <a:r>
              <a:rPr lang="en-US" sz="4800" dirty="0"/>
              <a:t>The Game Has Changed!</a:t>
            </a:r>
          </a:p>
        </p:txBody>
      </p:sp>
      <p:sp>
        <p:nvSpPr>
          <p:cNvPr id="3" name="Content Placeholder 2"/>
          <p:cNvSpPr>
            <a:spLocks noGrp="1"/>
          </p:cNvSpPr>
          <p:nvPr>
            <p:ph idx="1"/>
          </p:nvPr>
        </p:nvSpPr>
        <p:spPr>
          <a:xfrm>
            <a:off x="7239000" y="1371601"/>
            <a:ext cx="3276600" cy="4830763"/>
          </a:xfrm>
        </p:spPr>
        <p:txBody>
          <a:bodyPr>
            <a:normAutofit/>
          </a:bodyPr>
          <a:lstStyle/>
          <a:p>
            <a:pPr marL="0" indent="0" algn="ctr">
              <a:buNone/>
            </a:pPr>
            <a:r>
              <a:rPr lang="en-US" sz="4000" dirty="0"/>
              <a:t>SAP HANA Cloud</a:t>
            </a:r>
          </a:p>
          <a:p>
            <a:pPr marL="0" indent="0" algn="ctr">
              <a:buNone/>
            </a:pPr>
            <a:r>
              <a:rPr lang="en-US" sz="4000" dirty="0"/>
              <a:t>250 servers with 10,000 x86 cores, 250 TB of main memory</a:t>
            </a:r>
          </a:p>
          <a:p>
            <a:pPr marL="0" indent="0" algn="ctr">
              <a:buNone/>
            </a:pPr>
            <a:r>
              <a:rPr lang="en-US" sz="4000" dirty="0"/>
              <a:t>7 of these!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1524000"/>
            <a:ext cx="5242236" cy="3886200"/>
          </a:xfrm>
          <a:prstGeom prst="rect">
            <a:avLst/>
          </a:prstGeom>
        </p:spPr>
      </p:pic>
    </p:spTree>
    <p:extLst>
      <p:ext uri="{BB962C8B-B14F-4D97-AF65-F5344CB8AC3E}">
        <p14:creationId xmlns:p14="http://schemas.microsoft.com/office/powerpoint/2010/main" val="17035549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that mean?</a:t>
            </a:r>
            <a:endParaRPr lang="en-US" dirty="0"/>
          </a:p>
        </p:txBody>
      </p:sp>
      <p:sp>
        <p:nvSpPr>
          <p:cNvPr id="3" name="Content Placeholder 2"/>
          <p:cNvSpPr>
            <a:spLocks noGrp="1"/>
          </p:cNvSpPr>
          <p:nvPr>
            <p:ph idx="1"/>
          </p:nvPr>
        </p:nvSpPr>
        <p:spPr>
          <a:xfrm>
            <a:off x="1981200" y="1295400"/>
            <a:ext cx="8382000" cy="5181600"/>
          </a:xfrm>
        </p:spPr>
        <p:txBody>
          <a:bodyPr>
            <a:normAutofit/>
          </a:bodyPr>
          <a:lstStyle/>
          <a:p>
            <a:r>
              <a:rPr lang="en-US" dirty="0" smtClean="0"/>
              <a:t>Businesses could generate all the information needed for GAAP reporting from the raw transaction data – no general ledger is needed</a:t>
            </a:r>
          </a:p>
          <a:p>
            <a:r>
              <a:rPr lang="en-US" dirty="0" smtClean="0"/>
              <a:t>Most businesses today are running with huge blind spots because of aggregation (not just in their accounting systems) – now that this technology is available don’t expect this to last for long!</a:t>
            </a:r>
          </a:p>
          <a:p>
            <a:pPr lvl="1"/>
            <a:r>
              <a:rPr lang="en-US" dirty="0" smtClean="0"/>
              <a:t>E.g. aggregate individual products into categories for analysis – one product’s increases cancel out another product’s decreases, leading the company to miss out on opportunity to maximize profit</a:t>
            </a:r>
          </a:p>
        </p:txBody>
      </p:sp>
    </p:spTree>
    <p:extLst>
      <p:ext uri="{BB962C8B-B14F-4D97-AF65-F5344CB8AC3E}">
        <p14:creationId xmlns:p14="http://schemas.microsoft.com/office/powerpoint/2010/main" val="9954233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solidFill>
                  <a:srgbClr val="100C6A"/>
                </a:solidFill>
              </a:rPr>
              <a:t>Why Teach REA? Reason #1</a:t>
            </a:r>
          </a:p>
        </p:txBody>
      </p:sp>
      <p:sp>
        <p:nvSpPr>
          <p:cNvPr id="3" name="Content Placeholder 2"/>
          <p:cNvSpPr>
            <a:spLocks noGrp="1"/>
          </p:cNvSpPr>
          <p:nvPr>
            <p:ph idx="1"/>
          </p:nvPr>
        </p:nvSpPr>
        <p:spPr>
          <a:xfrm>
            <a:off x="1981200" y="1371601"/>
            <a:ext cx="8229600" cy="4525963"/>
          </a:xfrm>
        </p:spPr>
        <p:txBody>
          <a:bodyPr>
            <a:normAutofit/>
          </a:bodyPr>
          <a:lstStyle/>
          <a:p>
            <a:pPr marL="0" indent="0">
              <a:buNone/>
            </a:pPr>
            <a:r>
              <a:rPr lang="en-US" sz="4000" dirty="0"/>
              <a:t>Companies DO use REA!!!</a:t>
            </a:r>
          </a:p>
        </p:txBody>
      </p:sp>
      <p:sp>
        <p:nvSpPr>
          <p:cNvPr id="5" name="Rectangle 4"/>
          <p:cNvSpPr/>
          <p:nvPr/>
        </p:nvSpPr>
        <p:spPr>
          <a:xfrm rot="888351">
            <a:off x="1905000" y="2823864"/>
            <a:ext cx="542084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REA TECHNOLOGY</a:t>
            </a:r>
          </a:p>
        </p:txBody>
      </p:sp>
      <p:sp>
        <p:nvSpPr>
          <p:cNvPr id="6" name="Rectangle 5"/>
          <p:cNvSpPr/>
          <p:nvPr/>
        </p:nvSpPr>
        <p:spPr>
          <a:xfrm rot="19964248">
            <a:off x="7894466" y="2823864"/>
            <a:ext cx="1291893" cy="923330"/>
          </a:xfrm>
          <a:prstGeom prst="rect">
            <a:avLst/>
          </a:prstGeom>
          <a:noFill/>
        </p:spPr>
        <p:txBody>
          <a:bodyPr wrap="none" lIns="91440" tIns="45720" rIns="91440" bIns="45720">
            <a:spAutoFit/>
          </a:bodyPr>
          <a:lstStyle/>
          <a:p>
            <a:pPr algn="ctr"/>
            <a:r>
              <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SAP</a:t>
            </a:r>
          </a:p>
        </p:txBody>
      </p:sp>
      <p:sp>
        <p:nvSpPr>
          <p:cNvPr id="7" name="Rectangle 6"/>
          <p:cNvSpPr/>
          <p:nvPr/>
        </p:nvSpPr>
        <p:spPr>
          <a:xfrm>
            <a:off x="2188706" y="4276130"/>
            <a:ext cx="7945894" cy="923330"/>
          </a:xfrm>
          <a:prstGeom prst="rect">
            <a:avLst/>
          </a:prstGeom>
          <a:noFill/>
        </p:spPr>
        <p:txBody>
          <a:bodyPr wrap="none" lIns="91440" tIns="45720" rIns="91440" bIns="45720">
            <a:spAutoFit/>
          </a:bodyPr>
          <a:lstStyle/>
          <a:p>
            <a:pPr algn="ctr"/>
            <a:r>
              <a:rPr lang="en-US" sz="5400" b="1" dirty="0">
                <a:ln w="10541" cmpd="sng">
                  <a:solidFill>
                    <a:schemeClr val="accent1">
                      <a:shade val="88000"/>
                      <a:satMod val="110000"/>
                    </a:schemeClr>
                  </a:solidFill>
                  <a:prstDash val="solid"/>
                </a:ln>
                <a:solidFill>
                  <a:srgbClr val="00B050"/>
                </a:solidFill>
              </a:rPr>
              <a:t>LOGISTICAL SOFTWARE LLC</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6560" y="5105400"/>
            <a:ext cx="2614841" cy="1371720"/>
          </a:xfrm>
          <a:prstGeom prst="rect">
            <a:avLst/>
          </a:prstGeom>
        </p:spPr>
      </p:pic>
    </p:spTree>
    <p:extLst>
      <p:ext uri="{BB962C8B-B14F-4D97-AF65-F5344CB8AC3E}">
        <p14:creationId xmlns:p14="http://schemas.microsoft.com/office/powerpoint/2010/main" val="9067509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21415"/>
          </a:xfrm>
        </p:spPr>
        <p:txBody>
          <a:bodyPr>
            <a:normAutofit/>
          </a:bodyPr>
          <a:lstStyle/>
          <a:p>
            <a:r>
              <a:rPr lang="en-US" sz="4800" dirty="0" smtClean="0"/>
              <a:t>System Documentation – 2 Types</a:t>
            </a:r>
            <a:endParaRPr lang="en-US" sz="4800" dirty="0"/>
          </a:p>
        </p:txBody>
      </p:sp>
      <p:sp>
        <p:nvSpPr>
          <p:cNvPr id="3" name="Content Placeholder 2"/>
          <p:cNvSpPr>
            <a:spLocks noGrp="1"/>
          </p:cNvSpPr>
          <p:nvPr>
            <p:ph idx="1"/>
          </p:nvPr>
        </p:nvSpPr>
        <p:spPr>
          <a:xfrm>
            <a:off x="691117" y="1573619"/>
            <a:ext cx="11323674" cy="4890423"/>
          </a:xfrm>
        </p:spPr>
        <p:txBody>
          <a:bodyPr>
            <a:normAutofit fontScale="92500" lnSpcReduction="10000"/>
          </a:bodyPr>
          <a:lstStyle/>
          <a:p>
            <a:r>
              <a:rPr lang="en-US" sz="3900" dirty="0" smtClean="0"/>
              <a:t>Documentation of the Data Storage Structure/Database</a:t>
            </a:r>
          </a:p>
          <a:p>
            <a:pPr lvl="1"/>
            <a:r>
              <a:rPr lang="en-US" sz="3600" dirty="0" smtClean="0"/>
              <a:t>Conceptual data model (entity-relationship diagram, UML class diagram)</a:t>
            </a:r>
          </a:p>
          <a:p>
            <a:pPr lvl="1"/>
            <a:r>
              <a:rPr lang="en-US" sz="3600" dirty="0" smtClean="0"/>
              <a:t>REA model (conceptual data model with ontology/framework)</a:t>
            </a:r>
          </a:p>
          <a:p>
            <a:r>
              <a:rPr lang="en-US" sz="3900" dirty="0" smtClean="0"/>
              <a:t>Documentation of the Workflow</a:t>
            </a:r>
          </a:p>
          <a:p>
            <a:pPr lvl="1"/>
            <a:r>
              <a:rPr lang="en-US" sz="3600" dirty="0" smtClean="0"/>
              <a:t>System flowcharts</a:t>
            </a:r>
          </a:p>
          <a:p>
            <a:pPr lvl="1"/>
            <a:r>
              <a:rPr lang="en-US" sz="3600" dirty="0" smtClean="0"/>
              <a:t>BPMN diagrams</a:t>
            </a:r>
          </a:p>
          <a:p>
            <a:pPr lvl="1"/>
            <a:r>
              <a:rPr lang="en-US" sz="3600" dirty="0" smtClean="0"/>
              <a:t>Activity diagrams</a:t>
            </a:r>
          </a:p>
          <a:p>
            <a:pPr lvl="1"/>
            <a:r>
              <a:rPr lang="en-US" sz="3600" dirty="0" smtClean="0"/>
              <a:t>Etc.</a:t>
            </a:r>
          </a:p>
          <a:p>
            <a:pPr marL="457200" lvl="1" indent="0">
              <a:buNone/>
            </a:pPr>
            <a:endParaRPr lang="en-US" dirty="0"/>
          </a:p>
        </p:txBody>
      </p:sp>
    </p:spTree>
    <p:extLst>
      <p:ext uri="{BB962C8B-B14F-4D97-AF65-F5344CB8AC3E}">
        <p14:creationId xmlns:p14="http://schemas.microsoft.com/office/powerpoint/2010/main" val="38719260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p:cNvSpPr>
          <p:nvPr>
            <p:ph type="title"/>
          </p:nvPr>
        </p:nvSpPr>
        <p:spPr>
          <a:xfrm>
            <a:off x="838200" y="88667"/>
            <a:ext cx="10515600" cy="1325563"/>
          </a:xfrm>
        </p:spPr>
        <p:txBody>
          <a:bodyPr>
            <a:normAutofit/>
          </a:bodyPr>
          <a:lstStyle/>
          <a:p>
            <a:r>
              <a:rPr lang="en-US" dirty="0" smtClean="0"/>
              <a:t>The Application Challenge</a:t>
            </a:r>
          </a:p>
        </p:txBody>
      </p:sp>
      <p:pic>
        <p:nvPicPr>
          <p:cNvPr id="47107" name="Picture 3"/>
          <p:cNvPicPr>
            <a:picLocks noGrp="1" noChangeAspect="1" noChangeArrowheads="1"/>
          </p:cNvPicPr>
          <p:nvPr>
            <p:ph idx="1"/>
          </p:nvPr>
        </p:nvPicPr>
        <p:blipFill>
          <a:blip r:embed="rId4" cstate="print"/>
          <a:stretch>
            <a:fillRect/>
          </a:stretch>
        </p:blipFill>
        <p:spPr>
          <a:xfrm>
            <a:off x="6400801" y="3733801"/>
            <a:ext cx="3990975" cy="2581275"/>
          </a:xfrm>
        </p:spPr>
      </p:pic>
      <p:sp>
        <p:nvSpPr>
          <p:cNvPr id="47108" name="Rectangle 4"/>
          <p:cNvSpPr>
            <a:spLocks noGrp="1"/>
          </p:cNvSpPr>
          <p:nvPr>
            <p:ph type="body" sz="half" idx="4294967295"/>
          </p:nvPr>
        </p:nvSpPr>
        <p:spPr>
          <a:xfrm>
            <a:off x="2438400" y="1143000"/>
            <a:ext cx="8229600" cy="1752600"/>
          </a:xfrm>
        </p:spPr>
        <p:txBody>
          <a:bodyPr/>
          <a:lstStyle/>
          <a:p>
            <a:r>
              <a:rPr lang="en-US" sz="2400"/>
              <a:t>Traditional Systems are designed around Administration and  Accounting – operational information is derived</a:t>
            </a:r>
          </a:p>
          <a:p>
            <a:r>
              <a:rPr lang="en-US" sz="2400"/>
              <a:t>Focusing on admin, debits and credits, by design, omits important data about economic events</a:t>
            </a:r>
          </a:p>
          <a:p>
            <a:endParaRPr lang="en-US" sz="2400"/>
          </a:p>
        </p:txBody>
      </p:sp>
      <p:sp>
        <p:nvSpPr>
          <p:cNvPr id="47109" name="Text Box 5"/>
          <p:cNvSpPr txBox="1">
            <a:spLocks noChangeArrowheads="1"/>
          </p:cNvSpPr>
          <p:nvPr/>
        </p:nvSpPr>
        <p:spPr bwMode="auto">
          <a:xfrm>
            <a:off x="2517775" y="3009900"/>
            <a:ext cx="2658100" cy="369332"/>
          </a:xfrm>
          <a:prstGeom prst="rect">
            <a:avLst/>
          </a:prstGeom>
          <a:noFill/>
          <a:ln w="9525" algn="ctr">
            <a:noFill/>
            <a:miter lim="800000"/>
            <a:headEnd/>
            <a:tailEnd/>
          </a:ln>
        </p:spPr>
        <p:txBody>
          <a:bodyPr wrap="none">
            <a:spAutoFit/>
          </a:bodyPr>
          <a:lstStyle/>
          <a:p>
            <a:r>
              <a:rPr lang="en-US">
                <a:cs typeface="Arial" charset="0"/>
              </a:rPr>
              <a:t>Operational View of a Sale</a:t>
            </a:r>
          </a:p>
        </p:txBody>
      </p:sp>
      <p:sp>
        <p:nvSpPr>
          <p:cNvPr id="47110" name="Text Box 6"/>
          <p:cNvSpPr txBox="1">
            <a:spLocks noChangeArrowheads="1"/>
          </p:cNvSpPr>
          <p:nvPr/>
        </p:nvSpPr>
        <p:spPr bwMode="auto">
          <a:xfrm>
            <a:off x="6362701" y="3009900"/>
            <a:ext cx="3478453" cy="369332"/>
          </a:xfrm>
          <a:prstGeom prst="rect">
            <a:avLst/>
          </a:prstGeom>
          <a:noFill/>
          <a:ln w="9525" algn="ctr">
            <a:noFill/>
            <a:miter lim="800000"/>
            <a:headEnd/>
            <a:tailEnd/>
          </a:ln>
        </p:spPr>
        <p:txBody>
          <a:bodyPr wrap="none">
            <a:spAutoFit/>
          </a:bodyPr>
          <a:lstStyle/>
          <a:p>
            <a:r>
              <a:rPr lang="en-US">
                <a:cs typeface="Arial" charset="0"/>
              </a:rPr>
              <a:t>Financial Accounting View of a Sale</a:t>
            </a:r>
          </a:p>
        </p:txBody>
      </p:sp>
      <p:graphicFrame>
        <p:nvGraphicFramePr>
          <p:cNvPr id="47111" name="Object 7"/>
          <p:cNvGraphicFramePr>
            <a:graphicFrameLocks noChangeAspect="1"/>
          </p:cNvGraphicFramePr>
          <p:nvPr/>
        </p:nvGraphicFramePr>
        <p:xfrm>
          <a:off x="2057400" y="3429001"/>
          <a:ext cx="3733800" cy="2771775"/>
        </p:xfrm>
        <a:graphic>
          <a:graphicData uri="http://schemas.openxmlformats.org/presentationml/2006/ole">
            <mc:AlternateContent xmlns:mc="http://schemas.openxmlformats.org/markup-compatibility/2006">
              <mc:Choice xmlns:v="urn:schemas-microsoft-com:vml" Requires="v">
                <p:oleObj spid="_x0000_s1051" name="Visio" r:id="rId5" imgW="5352585" imgH="3973953" progId="">
                  <p:embed/>
                </p:oleObj>
              </mc:Choice>
              <mc:Fallback>
                <p:oleObj name="Visio" r:id="rId5" imgW="5352585" imgH="3973953"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7400" y="3429001"/>
                        <a:ext cx="373380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69189763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ChangeArrowheads="1"/>
          </p:cNvSpPr>
          <p:nvPr/>
        </p:nvSpPr>
        <p:spPr bwMode="auto">
          <a:xfrm>
            <a:off x="1524000" y="1143000"/>
            <a:ext cx="2438400" cy="5257800"/>
          </a:xfrm>
          <a:prstGeom prst="rect">
            <a:avLst/>
          </a:prstGeom>
          <a:solidFill>
            <a:srgbClr val="F8F8F8"/>
          </a:solidFill>
          <a:ln w="9525" algn="ctr">
            <a:noFill/>
            <a:miter lim="800000"/>
            <a:headEnd/>
            <a:tailEnd/>
          </a:ln>
        </p:spPr>
        <p:txBody>
          <a:bodyPr wrap="none" anchor="ctr"/>
          <a:lstStyle/>
          <a:p>
            <a:endParaRPr lang="en-US"/>
          </a:p>
        </p:txBody>
      </p:sp>
      <p:sp>
        <p:nvSpPr>
          <p:cNvPr id="129026" name="Line 3"/>
          <p:cNvSpPr>
            <a:spLocks noChangeShapeType="1"/>
          </p:cNvSpPr>
          <p:nvPr/>
        </p:nvSpPr>
        <p:spPr bwMode="auto">
          <a:xfrm>
            <a:off x="2514600" y="3124200"/>
            <a:ext cx="0" cy="1676400"/>
          </a:xfrm>
          <a:prstGeom prst="line">
            <a:avLst/>
          </a:prstGeom>
          <a:noFill/>
          <a:ln w="57150">
            <a:solidFill>
              <a:schemeClr val="bg2"/>
            </a:solidFill>
            <a:round/>
            <a:headEnd/>
            <a:tailEnd type="triangle" w="med" len="med"/>
          </a:ln>
        </p:spPr>
        <p:txBody>
          <a:bodyPr wrap="none" anchor="ctr"/>
          <a:lstStyle/>
          <a:p>
            <a:endParaRPr lang="en-US"/>
          </a:p>
        </p:txBody>
      </p:sp>
      <p:pic>
        <p:nvPicPr>
          <p:cNvPr id="129027" name="Picture 4"/>
          <p:cNvPicPr>
            <a:picLocks noChangeAspect="1" noChangeArrowheads="1"/>
          </p:cNvPicPr>
          <p:nvPr/>
        </p:nvPicPr>
        <p:blipFill>
          <a:blip r:embed="rId3" cstate="print"/>
          <a:srcRect/>
          <a:stretch>
            <a:fillRect/>
          </a:stretch>
        </p:blipFill>
        <p:spPr bwMode="auto">
          <a:xfrm>
            <a:off x="5334000" y="2895600"/>
            <a:ext cx="990600" cy="990600"/>
          </a:xfrm>
          <a:prstGeom prst="rect">
            <a:avLst/>
          </a:prstGeom>
          <a:noFill/>
          <a:ln w="9525">
            <a:noFill/>
            <a:miter lim="800000"/>
            <a:headEnd/>
            <a:tailEnd/>
          </a:ln>
        </p:spPr>
      </p:pic>
      <p:pic>
        <p:nvPicPr>
          <p:cNvPr id="129028" name="Picture 5" descr="j0431615"/>
          <p:cNvPicPr>
            <a:picLocks noChangeAspect="1" noChangeArrowheads="1"/>
          </p:cNvPicPr>
          <p:nvPr/>
        </p:nvPicPr>
        <p:blipFill>
          <a:blip r:embed="rId4" cstate="print"/>
          <a:srcRect/>
          <a:stretch>
            <a:fillRect/>
          </a:stretch>
        </p:blipFill>
        <p:spPr bwMode="auto">
          <a:xfrm>
            <a:off x="8077200" y="2895600"/>
            <a:ext cx="990600" cy="990600"/>
          </a:xfrm>
          <a:prstGeom prst="rect">
            <a:avLst/>
          </a:prstGeom>
          <a:noFill/>
          <a:ln w="9525">
            <a:noFill/>
            <a:miter lim="800000"/>
            <a:headEnd/>
            <a:tailEnd/>
          </a:ln>
        </p:spPr>
      </p:pic>
      <p:pic>
        <p:nvPicPr>
          <p:cNvPr id="129029" name="Picture 6"/>
          <p:cNvPicPr>
            <a:picLocks noChangeAspect="1" noChangeArrowheads="1"/>
          </p:cNvPicPr>
          <p:nvPr/>
        </p:nvPicPr>
        <p:blipFill>
          <a:blip r:embed="rId5" cstate="print"/>
          <a:srcRect/>
          <a:stretch>
            <a:fillRect/>
          </a:stretch>
        </p:blipFill>
        <p:spPr bwMode="auto">
          <a:xfrm>
            <a:off x="2133601" y="4933950"/>
            <a:ext cx="771525" cy="1085850"/>
          </a:xfrm>
          <a:prstGeom prst="rect">
            <a:avLst/>
          </a:prstGeom>
          <a:noFill/>
          <a:ln w="9525">
            <a:noFill/>
            <a:miter lim="800000"/>
            <a:headEnd/>
            <a:tailEnd/>
          </a:ln>
        </p:spPr>
      </p:pic>
      <p:pic>
        <p:nvPicPr>
          <p:cNvPr id="129030" name="Picture 7"/>
          <p:cNvPicPr>
            <a:picLocks noChangeAspect="1" noChangeArrowheads="1"/>
          </p:cNvPicPr>
          <p:nvPr/>
        </p:nvPicPr>
        <p:blipFill>
          <a:blip r:embed="rId6" cstate="print"/>
          <a:srcRect/>
          <a:stretch>
            <a:fillRect/>
          </a:stretch>
        </p:blipFill>
        <p:spPr bwMode="auto">
          <a:xfrm>
            <a:off x="6400801" y="1066800"/>
            <a:ext cx="1209675" cy="1181100"/>
          </a:xfrm>
          <a:prstGeom prst="rect">
            <a:avLst/>
          </a:prstGeom>
          <a:noFill/>
          <a:ln w="9525">
            <a:noFill/>
            <a:miter lim="800000"/>
            <a:headEnd/>
            <a:tailEnd/>
          </a:ln>
        </p:spPr>
      </p:pic>
      <p:sp>
        <p:nvSpPr>
          <p:cNvPr id="129031" name="AutoShape 8"/>
          <p:cNvSpPr>
            <a:spLocks noChangeArrowheads="1"/>
          </p:cNvSpPr>
          <p:nvPr/>
        </p:nvSpPr>
        <p:spPr bwMode="auto">
          <a:xfrm>
            <a:off x="2514600" y="1801813"/>
            <a:ext cx="609600" cy="457200"/>
          </a:xfrm>
          <a:prstGeom prst="foldedCorner">
            <a:avLst>
              <a:gd name="adj" fmla="val 12500"/>
            </a:avLst>
          </a:prstGeom>
          <a:solidFill>
            <a:srgbClr val="EAEAEA"/>
          </a:solidFill>
          <a:ln w="9525">
            <a:solidFill>
              <a:schemeClr val="bg2"/>
            </a:solidFill>
            <a:round/>
            <a:headEnd/>
            <a:tailEnd/>
          </a:ln>
        </p:spPr>
        <p:txBody>
          <a:bodyPr wrap="none" anchor="ctr"/>
          <a:lstStyle/>
          <a:p>
            <a:pPr algn="ctr"/>
            <a:r>
              <a:rPr lang="en-US"/>
              <a:t>Dr. </a:t>
            </a:r>
          </a:p>
        </p:txBody>
      </p:sp>
      <p:sp>
        <p:nvSpPr>
          <p:cNvPr id="129032" name="AutoShape 9"/>
          <p:cNvSpPr>
            <a:spLocks noChangeArrowheads="1"/>
          </p:cNvSpPr>
          <p:nvPr/>
        </p:nvSpPr>
        <p:spPr bwMode="auto">
          <a:xfrm>
            <a:off x="1637916" y="2705686"/>
            <a:ext cx="867545" cy="733842"/>
          </a:xfrm>
          <a:prstGeom prst="foldedCorner">
            <a:avLst>
              <a:gd name="adj" fmla="val 12500"/>
            </a:avLst>
          </a:prstGeom>
          <a:solidFill>
            <a:srgbClr val="EAEAEA"/>
          </a:solidFill>
          <a:ln w="9525">
            <a:solidFill>
              <a:schemeClr val="bg2"/>
            </a:solidFill>
            <a:round/>
            <a:headEnd/>
            <a:tailEnd/>
          </a:ln>
        </p:spPr>
        <p:txBody>
          <a:bodyPr wrap="none" anchor="ctr">
            <a:spAutoFit/>
          </a:bodyPr>
          <a:lstStyle/>
          <a:p>
            <a:pPr algn="ctr"/>
            <a:r>
              <a:rPr lang="en-US"/>
              <a:t>Journal</a:t>
            </a:r>
          </a:p>
          <a:p>
            <a:pPr algn="ctr"/>
            <a:r>
              <a:rPr lang="en-US"/>
              <a:t>Entry </a:t>
            </a:r>
          </a:p>
        </p:txBody>
      </p:sp>
      <p:sp>
        <p:nvSpPr>
          <p:cNvPr id="129033" name="AutoShape 10"/>
          <p:cNvSpPr>
            <a:spLocks noChangeArrowheads="1"/>
          </p:cNvSpPr>
          <p:nvPr/>
        </p:nvSpPr>
        <p:spPr bwMode="auto">
          <a:xfrm>
            <a:off x="2709181" y="3315286"/>
            <a:ext cx="922112" cy="733842"/>
          </a:xfrm>
          <a:prstGeom prst="foldedCorner">
            <a:avLst>
              <a:gd name="adj" fmla="val 12500"/>
            </a:avLst>
          </a:prstGeom>
          <a:solidFill>
            <a:srgbClr val="EAEAEA"/>
          </a:solidFill>
          <a:ln w="9525">
            <a:solidFill>
              <a:schemeClr val="bg2"/>
            </a:solidFill>
            <a:round/>
            <a:headEnd/>
            <a:tailEnd/>
          </a:ln>
        </p:spPr>
        <p:txBody>
          <a:bodyPr wrap="none" anchor="ctr">
            <a:spAutoFit/>
          </a:bodyPr>
          <a:lstStyle/>
          <a:p>
            <a:pPr algn="ctr"/>
            <a:r>
              <a:rPr lang="en-US"/>
              <a:t>General</a:t>
            </a:r>
            <a:br>
              <a:rPr lang="en-US"/>
            </a:br>
            <a:r>
              <a:rPr lang="en-US"/>
              <a:t>Ledger </a:t>
            </a:r>
          </a:p>
        </p:txBody>
      </p:sp>
      <p:sp>
        <p:nvSpPr>
          <p:cNvPr id="129034" name="AutoShape 11"/>
          <p:cNvSpPr>
            <a:spLocks noChangeArrowheads="1"/>
          </p:cNvSpPr>
          <p:nvPr/>
        </p:nvSpPr>
        <p:spPr bwMode="auto">
          <a:xfrm>
            <a:off x="2565918" y="2320629"/>
            <a:ext cx="1094338" cy="1048345"/>
          </a:xfrm>
          <a:prstGeom prst="foldedCorner">
            <a:avLst>
              <a:gd name="adj" fmla="val 12500"/>
            </a:avLst>
          </a:prstGeom>
          <a:solidFill>
            <a:srgbClr val="EAEAEA"/>
          </a:solidFill>
          <a:ln w="9525">
            <a:solidFill>
              <a:schemeClr val="bg2"/>
            </a:solidFill>
            <a:round/>
            <a:headEnd/>
            <a:tailEnd/>
          </a:ln>
        </p:spPr>
        <p:txBody>
          <a:bodyPr wrap="none" anchor="ctr">
            <a:spAutoFit/>
          </a:bodyPr>
          <a:lstStyle/>
          <a:p>
            <a:pPr algn="ctr"/>
            <a:r>
              <a:rPr lang="en-US"/>
              <a:t>Chart</a:t>
            </a:r>
            <a:br>
              <a:rPr lang="en-US"/>
            </a:br>
            <a:r>
              <a:rPr lang="en-US"/>
              <a:t>of</a:t>
            </a:r>
            <a:br>
              <a:rPr lang="en-US"/>
            </a:br>
            <a:r>
              <a:rPr lang="en-US"/>
              <a:t>Accounts </a:t>
            </a:r>
          </a:p>
        </p:txBody>
      </p:sp>
      <p:sp>
        <p:nvSpPr>
          <p:cNvPr id="129035" name="AutoShape 12"/>
          <p:cNvSpPr>
            <a:spLocks noChangeArrowheads="1"/>
          </p:cNvSpPr>
          <p:nvPr/>
        </p:nvSpPr>
        <p:spPr bwMode="auto">
          <a:xfrm>
            <a:off x="2133600" y="2182813"/>
            <a:ext cx="609600" cy="457200"/>
          </a:xfrm>
          <a:prstGeom prst="foldedCorner">
            <a:avLst>
              <a:gd name="adj" fmla="val 12500"/>
            </a:avLst>
          </a:prstGeom>
          <a:solidFill>
            <a:srgbClr val="EAEAEA"/>
          </a:solidFill>
          <a:ln w="9525">
            <a:solidFill>
              <a:schemeClr val="bg2"/>
            </a:solidFill>
            <a:round/>
            <a:headEnd/>
            <a:tailEnd/>
          </a:ln>
        </p:spPr>
        <p:txBody>
          <a:bodyPr wrap="none" anchor="ctr"/>
          <a:lstStyle/>
          <a:p>
            <a:pPr algn="ctr"/>
            <a:r>
              <a:rPr lang="en-US"/>
              <a:t>Cr. </a:t>
            </a:r>
          </a:p>
        </p:txBody>
      </p:sp>
      <p:sp>
        <p:nvSpPr>
          <p:cNvPr id="129036" name="Rectangle 13"/>
          <p:cNvSpPr>
            <a:spLocks noChangeArrowheads="1"/>
          </p:cNvSpPr>
          <p:nvPr/>
        </p:nvSpPr>
        <p:spPr bwMode="auto">
          <a:xfrm>
            <a:off x="6472238" y="2987675"/>
            <a:ext cx="1066800" cy="457200"/>
          </a:xfrm>
          <a:prstGeom prst="rect">
            <a:avLst/>
          </a:prstGeom>
          <a:solidFill>
            <a:schemeClr val="bg1"/>
          </a:solidFill>
          <a:ln w="9525" algn="ctr">
            <a:solidFill>
              <a:schemeClr val="tx1"/>
            </a:solidFill>
            <a:miter lim="800000"/>
            <a:headEnd/>
            <a:tailEnd/>
          </a:ln>
        </p:spPr>
        <p:txBody>
          <a:bodyPr wrap="none" anchor="ctr"/>
          <a:lstStyle/>
          <a:p>
            <a:pPr algn="ctr"/>
            <a:r>
              <a:rPr lang="en-US"/>
              <a:t>Purchase</a:t>
            </a:r>
          </a:p>
        </p:txBody>
      </p:sp>
      <p:sp>
        <p:nvSpPr>
          <p:cNvPr id="129037" name="Rectangle 14"/>
          <p:cNvSpPr>
            <a:spLocks noChangeArrowheads="1"/>
          </p:cNvSpPr>
          <p:nvPr/>
        </p:nvSpPr>
        <p:spPr bwMode="auto">
          <a:xfrm>
            <a:off x="6781800" y="3368675"/>
            <a:ext cx="1066800" cy="457200"/>
          </a:xfrm>
          <a:prstGeom prst="rect">
            <a:avLst/>
          </a:prstGeom>
          <a:solidFill>
            <a:schemeClr val="bg1"/>
          </a:solidFill>
          <a:ln w="9525" algn="ctr">
            <a:solidFill>
              <a:schemeClr val="tx1"/>
            </a:solidFill>
            <a:miter lim="800000"/>
            <a:headEnd/>
            <a:tailEnd/>
          </a:ln>
        </p:spPr>
        <p:txBody>
          <a:bodyPr wrap="none" anchor="ctr"/>
          <a:lstStyle/>
          <a:p>
            <a:pPr algn="ctr"/>
            <a:r>
              <a:rPr lang="en-US"/>
              <a:t>Sale</a:t>
            </a:r>
          </a:p>
        </p:txBody>
      </p:sp>
      <p:sp>
        <p:nvSpPr>
          <p:cNvPr id="129038" name="Rectangle 15"/>
          <p:cNvSpPr>
            <a:spLocks noGrp="1"/>
          </p:cNvSpPr>
          <p:nvPr>
            <p:ph type="title"/>
          </p:nvPr>
        </p:nvSpPr>
        <p:spPr>
          <a:xfrm>
            <a:off x="1981200" y="152400"/>
            <a:ext cx="8229600" cy="1143000"/>
          </a:xfrm>
          <a:noFill/>
          <a:ln>
            <a:noFill/>
          </a:ln>
        </p:spPr>
        <p:txBody>
          <a:bodyPr>
            <a:normAutofit/>
          </a:bodyPr>
          <a:lstStyle/>
          <a:p>
            <a:r>
              <a:rPr lang="en-US" dirty="0" smtClean="0"/>
              <a:t>From Accounting to Business</a:t>
            </a:r>
          </a:p>
        </p:txBody>
      </p:sp>
      <p:sp>
        <p:nvSpPr>
          <p:cNvPr id="129039" name="Rectangle 16"/>
          <p:cNvSpPr>
            <a:spLocks noGrp="1"/>
          </p:cNvSpPr>
          <p:nvPr>
            <p:ph type="body" sz="half" idx="4294967295"/>
          </p:nvPr>
        </p:nvSpPr>
        <p:spPr>
          <a:xfrm>
            <a:off x="4724400" y="4038600"/>
            <a:ext cx="5943600" cy="2590800"/>
          </a:xfrm>
        </p:spPr>
        <p:txBody>
          <a:bodyPr>
            <a:normAutofit lnSpcReduction="10000"/>
          </a:bodyPr>
          <a:lstStyle/>
          <a:p>
            <a:pPr>
              <a:lnSpc>
                <a:spcPct val="90000"/>
              </a:lnSpc>
            </a:pPr>
            <a:r>
              <a:rPr lang="en-US" sz="2400" dirty="0"/>
              <a:t>Model the real business:</a:t>
            </a:r>
          </a:p>
          <a:p>
            <a:pPr lvl="1">
              <a:lnSpc>
                <a:spcPct val="90000"/>
              </a:lnSpc>
            </a:pPr>
            <a:r>
              <a:rPr lang="en-US" sz="2000" dirty="0"/>
              <a:t>Resources</a:t>
            </a:r>
          </a:p>
          <a:p>
            <a:pPr lvl="1">
              <a:lnSpc>
                <a:spcPct val="90000"/>
              </a:lnSpc>
            </a:pPr>
            <a:r>
              <a:rPr lang="en-US" sz="2000" dirty="0"/>
              <a:t>People</a:t>
            </a:r>
          </a:p>
          <a:p>
            <a:pPr lvl="1">
              <a:lnSpc>
                <a:spcPct val="90000"/>
              </a:lnSpc>
            </a:pPr>
            <a:r>
              <a:rPr lang="en-US" sz="2000" dirty="0"/>
              <a:t>Events</a:t>
            </a:r>
          </a:p>
          <a:p>
            <a:pPr>
              <a:lnSpc>
                <a:spcPct val="90000"/>
              </a:lnSpc>
            </a:pPr>
            <a:r>
              <a:rPr lang="en-US" sz="2400" dirty="0"/>
              <a:t>Keep Information intact &amp; in-context</a:t>
            </a:r>
          </a:p>
          <a:p>
            <a:pPr>
              <a:lnSpc>
                <a:spcPct val="90000"/>
              </a:lnSpc>
            </a:pPr>
            <a:r>
              <a:rPr lang="en-US" sz="2400" dirty="0"/>
              <a:t>Provide views of business from any perspective</a:t>
            </a:r>
          </a:p>
          <a:p>
            <a:pPr>
              <a:lnSpc>
                <a:spcPct val="90000"/>
              </a:lnSpc>
            </a:pPr>
            <a:endParaRPr lang="en-US" sz="2400" dirty="0"/>
          </a:p>
        </p:txBody>
      </p:sp>
      <p:sp>
        <p:nvSpPr>
          <p:cNvPr id="129040" name="Text Box 17"/>
          <p:cNvSpPr txBox="1">
            <a:spLocks noChangeArrowheads="1"/>
          </p:cNvSpPr>
          <p:nvPr/>
        </p:nvSpPr>
        <p:spPr bwMode="auto">
          <a:xfrm>
            <a:off x="2438400" y="1095375"/>
            <a:ext cx="740908" cy="523220"/>
          </a:xfrm>
          <a:prstGeom prst="rect">
            <a:avLst/>
          </a:prstGeom>
          <a:noFill/>
          <a:ln w="9525" algn="ctr">
            <a:noFill/>
            <a:miter lim="800000"/>
            <a:headEnd/>
            <a:tailEnd/>
          </a:ln>
        </p:spPr>
        <p:txBody>
          <a:bodyPr wrap="none">
            <a:spAutoFit/>
          </a:bodyPr>
          <a:lstStyle/>
          <a:p>
            <a:r>
              <a:rPr lang="en-US" sz="2800" dirty="0"/>
              <a:t>ERP</a:t>
            </a:r>
          </a:p>
        </p:txBody>
      </p:sp>
      <p:sp>
        <p:nvSpPr>
          <p:cNvPr id="129041" name="Line 18"/>
          <p:cNvSpPr>
            <a:spLocks noChangeShapeType="1"/>
          </p:cNvSpPr>
          <p:nvPr/>
        </p:nvSpPr>
        <p:spPr bwMode="auto">
          <a:xfrm>
            <a:off x="3962400" y="1143000"/>
            <a:ext cx="0" cy="5257800"/>
          </a:xfrm>
          <a:prstGeom prst="line">
            <a:avLst/>
          </a:prstGeom>
          <a:noFill/>
          <a:ln w="9525">
            <a:solidFill>
              <a:schemeClr val="tx1"/>
            </a:solidFill>
            <a:prstDash val="dashDot"/>
            <a:round/>
            <a:headEnd/>
            <a:tailEnd/>
          </a:ln>
        </p:spPr>
        <p:txBody>
          <a:bodyPr wrap="none" anchor="ctr"/>
          <a:lstStyle/>
          <a:p>
            <a:endParaRPr lang="en-US"/>
          </a:p>
        </p:txBody>
      </p:sp>
      <p:sp>
        <p:nvSpPr>
          <p:cNvPr id="129042" name="Text Box 19"/>
          <p:cNvSpPr txBox="1">
            <a:spLocks noChangeArrowheads="1"/>
          </p:cNvSpPr>
          <p:nvPr/>
        </p:nvSpPr>
        <p:spPr bwMode="auto">
          <a:xfrm>
            <a:off x="4419600" y="2943226"/>
            <a:ext cx="888448" cy="954107"/>
          </a:xfrm>
          <a:prstGeom prst="rect">
            <a:avLst/>
          </a:prstGeom>
          <a:noFill/>
          <a:ln w="9525">
            <a:noFill/>
            <a:miter lim="800000"/>
            <a:headEnd/>
            <a:tailEnd/>
          </a:ln>
        </p:spPr>
        <p:txBody>
          <a:bodyPr wrap="none">
            <a:spAutoFit/>
          </a:bodyPr>
          <a:lstStyle/>
          <a:p>
            <a:pPr marL="107950" indent="-107950">
              <a:buFontTx/>
              <a:buChar char="•"/>
            </a:pPr>
            <a:r>
              <a:rPr lang="en-US" sz="1400"/>
              <a:t>Things</a:t>
            </a:r>
          </a:p>
          <a:p>
            <a:pPr marL="107950" indent="-107950">
              <a:buFontTx/>
              <a:buChar char="•"/>
            </a:pPr>
            <a:r>
              <a:rPr lang="en-US" sz="1400"/>
              <a:t>Labor</a:t>
            </a:r>
          </a:p>
          <a:p>
            <a:pPr marL="107950" indent="-107950">
              <a:buFontTx/>
              <a:buChar char="•"/>
            </a:pPr>
            <a:r>
              <a:rPr lang="en-US" sz="1400"/>
              <a:t>Services</a:t>
            </a:r>
          </a:p>
          <a:p>
            <a:pPr marL="107950" indent="-107950">
              <a:buFontTx/>
              <a:buChar char="•"/>
            </a:pPr>
            <a:r>
              <a:rPr lang="en-US" sz="1400"/>
              <a:t>Rights</a:t>
            </a:r>
          </a:p>
        </p:txBody>
      </p:sp>
      <p:sp>
        <p:nvSpPr>
          <p:cNvPr id="129043" name="Text Box 20"/>
          <p:cNvSpPr txBox="1">
            <a:spLocks noChangeArrowheads="1"/>
          </p:cNvSpPr>
          <p:nvPr/>
        </p:nvSpPr>
        <p:spPr bwMode="auto">
          <a:xfrm>
            <a:off x="9067800" y="3124200"/>
            <a:ext cx="840230" cy="523220"/>
          </a:xfrm>
          <a:prstGeom prst="rect">
            <a:avLst/>
          </a:prstGeom>
          <a:noFill/>
          <a:ln w="9525">
            <a:noFill/>
            <a:miter lim="800000"/>
            <a:headEnd/>
            <a:tailEnd/>
          </a:ln>
        </p:spPr>
        <p:txBody>
          <a:bodyPr wrap="none">
            <a:spAutoFit/>
          </a:bodyPr>
          <a:lstStyle/>
          <a:p>
            <a:pPr marL="107950" indent="-107950">
              <a:buFontTx/>
              <a:buChar char="•"/>
            </a:pPr>
            <a:r>
              <a:rPr lang="en-US" sz="1400"/>
              <a:t>People</a:t>
            </a:r>
          </a:p>
          <a:p>
            <a:pPr marL="107950" indent="-107950">
              <a:buFontTx/>
              <a:buChar char="•"/>
            </a:pPr>
            <a:r>
              <a:rPr lang="en-US" sz="1400"/>
              <a:t>Entities</a:t>
            </a:r>
          </a:p>
        </p:txBody>
      </p:sp>
      <p:cxnSp>
        <p:nvCxnSpPr>
          <p:cNvPr id="129044" name="AutoShape 21"/>
          <p:cNvCxnSpPr>
            <a:cxnSpLocks noChangeShapeType="1"/>
          </p:cNvCxnSpPr>
          <p:nvPr/>
        </p:nvCxnSpPr>
        <p:spPr bwMode="auto">
          <a:xfrm flipV="1">
            <a:off x="5829300" y="2247900"/>
            <a:ext cx="1176338" cy="647700"/>
          </a:xfrm>
          <a:prstGeom prst="straightConnector1">
            <a:avLst/>
          </a:prstGeom>
          <a:noFill/>
          <a:ln w="9525">
            <a:solidFill>
              <a:schemeClr val="tx1"/>
            </a:solidFill>
            <a:round/>
            <a:headEnd/>
            <a:tailEnd type="triangle" w="med" len="med"/>
          </a:ln>
        </p:spPr>
      </p:cxnSp>
      <p:cxnSp>
        <p:nvCxnSpPr>
          <p:cNvPr id="129045" name="AutoShape 22"/>
          <p:cNvCxnSpPr>
            <a:cxnSpLocks noChangeShapeType="1"/>
            <a:stCxn id="129036" idx="0"/>
          </p:cNvCxnSpPr>
          <p:nvPr/>
        </p:nvCxnSpPr>
        <p:spPr bwMode="auto">
          <a:xfrm flipV="1">
            <a:off x="7005638" y="2247901"/>
            <a:ext cx="0" cy="739775"/>
          </a:xfrm>
          <a:prstGeom prst="straightConnector1">
            <a:avLst/>
          </a:prstGeom>
          <a:noFill/>
          <a:ln w="9525">
            <a:solidFill>
              <a:schemeClr val="tx1"/>
            </a:solidFill>
            <a:round/>
            <a:headEnd/>
            <a:tailEnd type="triangle" w="med" len="med"/>
          </a:ln>
        </p:spPr>
      </p:cxnSp>
      <p:cxnSp>
        <p:nvCxnSpPr>
          <p:cNvPr id="129046" name="AutoShape 23"/>
          <p:cNvCxnSpPr>
            <a:cxnSpLocks noChangeShapeType="1"/>
          </p:cNvCxnSpPr>
          <p:nvPr/>
        </p:nvCxnSpPr>
        <p:spPr bwMode="auto">
          <a:xfrm flipH="1" flipV="1">
            <a:off x="7005638" y="2247900"/>
            <a:ext cx="1566862" cy="647700"/>
          </a:xfrm>
          <a:prstGeom prst="straightConnector1">
            <a:avLst/>
          </a:prstGeom>
          <a:noFill/>
          <a:ln w="9525">
            <a:solidFill>
              <a:schemeClr val="tx1"/>
            </a:solidFill>
            <a:round/>
            <a:headEnd/>
            <a:tailEnd type="triangle" w="med" len="med"/>
          </a:ln>
        </p:spPr>
      </p:cxnSp>
    </p:spTree>
    <p:extLst>
      <p:ext uri="{BB962C8B-B14F-4D97-AF65-F5344CB8AC3E}">
        <p14:creationId xmlns:p14="http://schemas.microsoft.com/office/powerpoint/2010/main" val="206836689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But What About Teaching ___ Software?????</a:t>
            </a:r>
            <a:endParaRPr lang="en-US" dirty="0"/>
          </a:p>
        </p:txBody>
      </p:sp>
      <p:sp>
        <p:nvSpPr>
          <p:cNvPr id="3" name="Content Placeholder 2"/>
          <p:cNvSpPr>
            <a:spLocks noGrp="1"/>
          </p:cNvSpPr>
          <p:nvPr>
            <p:ph idx="1"/>
          </p:nvPr>
        </p:nvSpPr>
        <p:spPr>
          <a:xfrm>
            <a:off x="1981200" y="1600200"/>
            <a:ext cx="8382000" cy="4724400"/>
          </a:xfrm>
        </p:spPr>
        <p:txBody>
          <a:bodyPr>
            <a:normAutofit/>
          </a:bodyPr>
          <a:lstStyle/>
          <a:p>
            <a:r>
              <a:rPr lang="en-US" dirty="0" smtClean="0"/>
              <a:t>G/L Software?   </a:t>
            </a:r>
            <a:r>
              <a:rPr lang="en-US" dirty="0" smtClean="0">
                <a:sym typeface="Wingdings" pitchFamily="2" charset="2"/>
              </a:rPr>
              <a:t> financial accounting courses</a:t>
            </a:r>
          </a:p>
          <a:p>
            <a:r>
              <a:rPr lang="en-US" dirty="0" smtClean="0">
                <a:sym typeface="Wingdings" pitchFamily="2" charset="2"/>
              </a:rPr>
              <a:t>TurboTax?  tax courses</a:t>
            </a:r>
          </a:p>
          <a:p>
            <a:r>
              <a:rPr lang="en-US" dirty="0" smtClean="0">
                <a:sym typeface="Wingdings" pitchFamily="2" charset="2"/>
              </a:rPr>
              <a:t>Excel?  lots of courses</a:t>
            </a:r>
          </a:p>
          <a:p>
            <a:r>
              <a:rPr lang="en-US" dirty="0" smtClean="0">
                <a:sym typeface="Wingdings" pitchFamily="2" charset="2"/>
              </a:rPr>
              <a:t>XBRL?  financial accounting courses</a:t>
            </a:r>
          </a:p>
          <a:p>
            <a:r>
              <a:rPr lang="en-US" dirty="0" smtClean="0">
                <a:sym typeface="Wingdings" pitchFamily="2" charset="2"/>
              </a:rPr>
              <a:t>Audit analytics software?  audit courses</a:t>
            </a:r>
          </a:p>
          <a:p>
            <a:r>
              <a:rPr lang="en-US" dirty="0" smtClean="0">
                <a:sym typeface="Wingdings" pitchFamily="2" charset="2"/>
              </a:rPr>
              <a:t>Data visualization software?   can fit well in REA-based course</a:t>
            </a:r>
          </a:p>
          <a:p>
            <a:r>
              <a:rPr lang="en-US" dirty="0" smtClean="0">
                <a:sym typeface="Wingdings" pitchFamily="2" charset="2"/>
              </a:rPr>
              <a:t>Business intelligence/data analytics software?  can fit well in REA-based course </a:t>
            </a:r>
          </a:p>
        </p:txBody>
      </p:sp>
    </p:spTree>
    <p:extLst>
      <p:ext uri="{BB962C8B-B14F-4D97-AF65-F5344CB8AC3E}">
        <p14:creationId xmlns:p14="http://schemas.microsoft.com/office/powerpoint/2010/main" val="103348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But What About Teaching Traditional Database Design Approach &amp; Normalization?</a:t>
            </a:r>
            <a:endParaRPr lang="en-US" dirty="0"/>
          </a:p>
        </p:txBody>
      </p:sp>
      <p:sp>
        <p:nvSpPr>
          <p:cNvPr id="3" name="Content Placeholder 2"/>
          <p:cNvSpPr>
            <a:spLocks noGrp="1"/>
          </p:cNvSpPr>
          <p:nvPr>
            <p:ph idx="1"/>
          </p:nvPr>
        </p:nvSpPr>
        <p:spPr/>
        <p:txBody>
          <a:bodyPr/>
          <a:lstStyle/>
          <a:p>
            <a:r>
              <a:rPr lang="en-US" dirty="0" smtClean="0"/>
              <a:t>What about it?</a:t>
            </a:r>
          </a:p>
          <a:p>
            <a:r>
              <a:rPr lang="en-US" dirty="0" smtClean="0"/>
              <a:t>Potential research project – take two groups with no prior business or database training</a:t>
            </a:r>
          </a:p>
          <a:p>
            <a:pPr lvl="1"/>
            <a:r>
              <a:rPr lang="en-US" dirty="0" smtClean="0"/>
              <a:t>Teach one REA </a:t>
            </a:r>
          </a:p>
          <a:p>
            <a:pPr lvl="1"/>
            <a:r>
              <a:rPr lang="en-US" dirty="0" smtClean="0"/>
              <a:t>Teach the other SDLC &amp; Normalization</a:t>
            </a:r>
          </a:p>
          <a:p>
            <a:pPr lvl="1"/>
            <a:r>
              <a:rPr lang="en-US" dirty="0" smtClean="0"/>
              <a:t>See which group produces better databases and which group has a firmer understanding of business concepts</a:t>
            </a:r>
            <a:endParaRPr lang="en-US" dirty="0"/>
          </a:p>
        </p:txBody>
      </p:sp>
    </p:spTree>
    <p:extLst>
      <p:ext uri="{BB962C8B-B14F-4D97-AF65-F5344CB8AC3E}">
        <p14:creationId xmlns:p14="http://schemas.microsoft.com/office/powerpoint/2010/main" val="170463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614" y="173741"/>
            <a:ext cx="2457893" cy="432316"/>
          </a:xfrm>
        </p:spPr>
        <p:txBody>
          <a:bodyPr>
            <a:normAutofit fontScale="90000"/>
          </a:bodyPr>
          <a:lstStyle/>
          <a:p>
            <a:r>
              <a:rPr lang="en-US" sz="3200" dirty="0" smtClean="0"/>
              <a:t>REA – 4 levels</a:t>
            </a:r>
            <a:endParaRPr lang="en-US" sz="3200" dirty="0"/>
          </a:p>
        </p:txBody>
      </p:sp>
      <p:grpSp>
        <p:nvGrpSpPr>
          <p:cNvPr id="4" name="Group 3"/>
          <p:cNvGrpSpPr/>
          <p:nvPr/>
        </p:nvGrpSpPr>
        <p:grpSpPr>
          <a:xfrm>
            <a:off x="4043445" y="173740"/>
            <a:ext cx="7726797" cy="6301487"/>
            <a:chOff x="0" y="0"/>
            <a:chExt cx="9644160" cy="9410700"/>
          </a:xfrm>
        </p:grpSpPr>
        <p:sp>
          <p:nvSpPr>
            <p:cNvPr id="5" name="Text Box 2"/>
            <p:cNvSpPr txBox="1">
              <a:spLocks noChangeArrowheads="1"/>
            </p:cNvSpPr>
            <p:nvPr/>
          </p:nvSpPr>
          <p:spPr bwMode="auto">
            <a:xfrm>
              <a:off x="5268279" y="175261"/>
              <a:ext cx="3977752" cy="1638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1100" b="1" i="1" dirty="0">
                  <a:effectLst/>
                  <a:latin typeface="Arial" panose="020B0604020202020204" pitchFamily="34" charset="0"/>
                  <a:ea typeface="Times New Roman" panose="02020603050405020304" pitchFamily="18" charset="0"/>
                </a:rPr>
                <a:t>Value System Level</a:t>
              </a:r>
              <a:r>
                <a:rPr lang="en-US" sz="1200" dirty="0">
                  <a:effectLst/>
                  <a:latin typeface="Arial" panose="020B0604020202020204" pitchFamily="34" charset="0"/>
                  <a:ea typeface="Times New Roman" panose="02020603050405020304" pitchFamily="18" charset="0"/>
                </a:rPr>
                <a:t/>
              </a:r>
              <a:br>
                <a:rPr lang="en-US" sz="1200" dirty="0">
                  <a:effectLst/>
                  <a:latin typeface="Arial" panose="020B0604020202020204" pitchFamily="34" charset="0"/>
                  <a:ea typeface="Times New Roman" panose="02020603050405020304" pitchFamily="18" charset="0"/>
                </a:rPr>
              </a:br>
              <a:r>
                <a:rPr lang="en-US" sz="1000" dirty="0">
                  <a:effectLst/>
                  <a:latin typeface="Arial" panose="020B0604020202020204" pitchFamily="34" charset="0"/>
                  <a:ea typeface="Times New Roman" panose="02020603050405020304" pitchFamily="18" charset="0"/>
                </a:rPr>
                <a:t>External connections between the enterprise and its business partners are indicated by resource flows.</a:t>
              </a:r>
              <a:endParaRPr lang="en-US" sz="1200" dirty="0">
                <a:effectLst/>
                <a:latin typeface="Times New Roman" panose="02020603050405020304" pitchFamily="18" charset="0"/>
                <a:ea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8338" y="0"/>
              <a:ext cx="2552700" cy="1609725"/>
            </a:xfrm>
            <a:prstGeom prst="rect">
              <a:avLst/>
            </a:prstGeom>
          </p:spPr>
        </p:pic>
        <p:sp>
          <p:nvSpPr>
            <p:cNvPr id="7" name="AutoShape 416"/>
            <p:cNvSpPr>
              <a:spLocks/>
            </p:cNvSpPr>
            <p:nvPr/>
          </p:nvSpPr>
          <p:spPr bwMode="auto">
            <a:xfrm rot="5400000">
              <a:off x="2414588" y="-461010"/>
              <a:ext cx="1422400" cy="4361815"/>
            </a:xfrm>
            <a:prstGeom prst="leftBrace">
              <a:avLst>
                <a:gd name="adj1" fmla="val 28889"/>
                <a:gd name="adj2" fmla="val 48620"/>
              </a:avLst>
            </a:prstGeom>
            <a:noFill/>
            <a:ln w="1587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cxnSp>
          <p:nvCxnSpPr>
            <p:cNvPr id="8" name="AutoShape 335"/>
            <p:cNvCxnSpPr>
              <a:cxnSpLocks noChangeShapeType="1"/>
            </p:cNvCxnSpPr>
            <p:nvPr/>
          </p:nvCxnSpPr>
          <p:spPr bwMode="auto">
            <a:xfrm>
              <a:off x="231458" y="1630680"/>
              <a:ext cx="6583680" cy="0"/>
            </a:xfrm>
            <a:prstGeom prst="straightConnector1">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cxn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6858" y="1775460"/>
              <a:ext cx="3063240" cy="2313305"/>
            </a:xfrm>
            <a:prstGeom prst="rect">
              <a:avLst/>
            </a:prstGeom>
          </p:spPr>
        </p:pic>
        <p:sp>
          <p:nvSpPr>
            <p:cNvPr id="10" name="Text Box 2"/>
            <p:cNvSpPr txBox="1">
              <a:spLocks noChangeArrowheads="1"/>
            </p:cNvSpPr>
            <p:nvPr/>
          </p:nvSpPr>
          <p:spPr bwMode="auto">
            <a:xfrm>
              <a:off x="5359718" y="1714500"/>
              <a:ext cx="4045565" cy="2438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1100" b="1" i="1" dirty="0">
                  <a:effectLst/>
                  <a:latin typeface="Arial" panose="020B0604020202020204" pitchFamily="34" charset="0"/>
                  <a:ea typeface="Times New Roman" panose="02020603050405020304" pitchFamily="18" charset="0"/>
                </a:rPr>
                <a:t>Value Chain Level</a:t>
              </a:r>
              <a:r>
                <a:rPr lang="en-US" sz="1200" dirty="0">
                  <a:effectLst/>
                  <a:latin typeface="Arial" panose="020B0604020202020204" pitchFamily="34" charset="0"/>
                  <a:ea typeface="Times New Roman" panose="02020603050405020304" pitchFamily="18" charset="0"/>
                </a:rPr>
                <a:t/>
              </a:r>
              <a:br>
                <a:rPr lang="en-US" sz="1200" dirty="0">
                  <a:effectLst/>
                  <a:latin typeface="Arial" panose="020B0604020202020204" pitchFamily="34" charset="0"/>
                  <a:ea typeface="Times New Roman" panose="02020603050405020304" pitchFamily="18" charset="0"/>
                </a:rPr>
              </a:br>
              <a:r>
                <a:rPr lang="en-US" sz="1000" dirty="0">
                  <a:effectLst/>
                  <a:latin typeface="Arial" panose="020B0604020202020204" pitchFamily="34" charset="0"/>
                  <a:ea typeface="Times New Roman" panose="02020603050405020304" pitchFamily="18" charset="0"/>
                </a:rPr>
                <a:t>Internal resource connections </a:t>
              </a:r>
              <a:r>
                <a:rPr lang="en-US" sz="1000" u="sng" dirty="0">
                  <a:effectLst/>
                  <a:latin typeface="Arial" panose="020B0604020202020204" pitchFamily="34" charset="0"/>
                  <a:ea typeface="Times New Roman" panose="02020603050405020304" pitchFamily="18" charset="0"/>
                </a:rPr>
                <a:t>within</a:t>
              </a:r>
              <a:r>
                <a:rPr lang="en-US" sz="1000" dirty="0">
                  <a:effectLst/>
                  <a:latin typeface="Arial" panose="020B0604020202020204" pitchFamily="34" charset="0"/>
                  <a:ea typeface="Times New Roman" panose="02020603050405020304" pitchFamily="18" charset="0"/>
                </a:rPr>
                <a:t> an enterprise are depicted between its various business processes.  Notice that no external business partners are included in this level. The value chain level describes what occurs inside the bubble labeled Enterprise at the value system level.</a:t>
              </a:r>
              <a:r>
                <a:rPr lang="en-US" sz="1200" dirty="0">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cxnSp>
          <p:nvCxnSpPr>
            <p:cNvPr id="11" name="AutoShape 335"/>
            <p:cNvCxnSpPr>
              <a:cxnSpLocks noChangeShapeType="1"/>
            </p:cNvCxnSpPr>
            <p:nvPr/>
          </p:nvCxnSpPr>
          <p:spPr bwMode="auto">
            <a:xfrm>
              <a:off x="338138" y="4046220"/>
              <a:ext cx="6583680" cy="0"/>
            </a:xfrm>
            <a:prstGeom prst="straightConnector1">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cxnSp>
        <p:sp>
          <p:nvSpPr>
            <p:cNvPr id="12" name="AutoShape 416"/>
            <p:cNvSpPr>
              <a:spLocks/>
            </p:cNvSpPr>
            <p:nvPr/>
          </p:nvSpPr>
          <p:spPr bwMode="auto">
            <a:xfrm rot="5400000">
              <a:off x="3340418" y="830580"/>
              <a:ext cx="562610" cy="6783070"/>
            </a:xfrm>
            <a:prstGeom prst="leftBrace">
              <a:avLst>
                <a:gd name="adj1" fmla="val 30493"/>
                <a:gd name="adj2" fmla="val 73619"/>
              </a:avLst>
            </a:prstGeom>
            <a:noFill/>
            <a:ln w="1587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3" name="Text Box 2"/>
            <p:cNvSpPr txBox="1">
              <a:spLocks noChangeArrowheads="1"/>
            </p:cNvSpPr>
            <p:nvPr/>
          </p:nvSpPr>
          <p:spPr bwMode="auto">
            <a:xfrm>
              <a:off x="1831658" y="6629400"/>
              <a:ext cx="7812502" cy="9601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spcBef>
                  <a:spcPts val="0"/>
                </a:spcBef>
                <a:spcAft>
                  <a:spcPts val="0"/>
                </a:spcAft>
              </a:pPr>
              <a:r>
                <a:rPr lang="en-US" sz="900" b="1" i="1" dirty="0">
                  <a:effectLst/>
                  <a:latin typeface="Arial" panose="020B0604020202020204" pitchFamily="34" charset="0"/>
                  <a:ea typeface="Times New Roman" panose="02020603050405020304" pitchFamily="18" charset="0"/>
                </a:rPr>
                <a:t>Business Process Level</a:t>
              </a:r>
              <a:r>
                <a:rPr lang="en-US" sz="900" dirty="0">
                  <a:effectLst/>
                  <a:latin typeface="Arial" panose="020B0604020202020204" pitchFamily="34" charset="0"/>
                  <a:ea typeface="Times New Roman" panose="02020603050405020304" pitchFamily="18" charset="0"/>
                </a:rPr>
                <a:t/>
              </a:r>
              <a:br>
                <a:rPr lang="en-US" sz="900" dirty="0">
                  <a:effectLst/>
                  <a:latin typeface="Arial" panose="020B0604020202020204" pitchFamily="34" charset="0"/>
                  <a:ea typeface="Times New Roman" panose="02020603050405020304" pitchFamily="18" charset="0"/>
                </a:rPr>
              </a:br>
              <a:r>
                <a:rPr lang="en-US" sz="900" dirty="0">
                  <a:effectLst/>
                  <a:latin typeface="Arial" panose="020B0604020202020204" pitchFamily="34" charset="0"/>
                  <a:ea typeface="Times New Roman" panose="02020603050405020304" pitchFamily="18" charset="0"/>
                </a:rPr>
                <a:t>Each transaction cycle from the value chain level is decomposed into the relevant resources, economic events, agents, and other classes, with associations between the classes that include duality, </a:t>
              </a:r>
              <a:r>
                <a:rPr lang="en-US" sz="900" dirty="0" err="1">
                  <a:effectLst/>
                  <a:latin typeface="Arial" panose="020B0604020202020204" pitchFamily="34" charset="0"/>
                  <a:ea typeface="Times New Roman" panose="02020603050405020304" pitchFamily="18" charset="0"/>
                </a:rPr>
                <a:t>stockflow</a:t>
              </a:r>
              <a:r>
                <a:rPr lang="en-US" sz="900" dirty="0">
                  <a:effectLst/>
                  <a:latin typeface="Arial" panose="020B0604020202020204" pitchFamily="34" charset="0"/>
                  <a:ea typeface="Times New Roman" panose="02020603050405020304" pitchFamily="18" charset="0"/>
                </a:rPr>
                <a:t>, participation, and many others. These business process level models are integrated into one conceptual model for the company, converted into database tables and implemented in software such as Access or Oracle</a:t>
              </a:r>
              <a:r>
                <a:rPr lang="en-US" sz="1000" dirty="0">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418" y="4358640"/>
              <a:ext cx="2476500" cy="218694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61298" y="4373880"/>
              <a:ext cx="4168140" cy="2226945"/>
            </a:xfrm>
            <a:prstGeom prst="rect">
              <a:avLst/>
            </a:prstGeom>
          </p:spPr>
        </p:pic>
        <p:cxnSp>
          <p:nvCxnSpPr>
            <p:cNvPr id="16" name="AutoShape 335"/>
            <p:cNvCxnSpPr>
              <a:cxnSpLocks noChangeShapeType="1"/>
            </p:cNvCxnSpPr>
            <p:nvPr/>
          </p:nvCxnSpPr>
          <p:spPr bwMode="auto">
            <a:xfrm>
              <a:off x="307658" y="7612380"/>
              <a:ext cx="6583680" cy="0"/>
            </a:xfrm>
            <a:prstGeom prst="straightConnector1">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cxnSp>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1938" y="7726680"/>
              <a:ext cx="2240280" cy="1635760"/>
            </a:xfrm>
            <a:prstGeom prst="rect">
              <a:avLst/>
            </a:prstGeom>
          </p:spPr>
        </p:pic>
        <p:sp>
          <p:nvSpPr>
            <p:cNvPr id="18" name="Text Box 2"/>
            <p:cNvSpPr txBox="1">
              <a:spLocks noChangeArrowheads="1"/>
            </p:cNvSpPr>
            <p:nvPr/>
          </p:nvSpPr>
          <p:spPr bwMode="auto">
            <a:xfrm>
              <a:off x="2784158" y="7688579"/>
              <a:ext cx="6714022" cy="17221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900" b="1" i="1" dirty="0">
                  <a:effectLst/>
                  <a:latin typeface="Arial" panose="020B0604020202020204" pitchFamily="34" charset="0"/>
                  <a:ea typeface="Times New Roman" panose="02020603050405020304" pitchFamily="18" charset="0"/>
                </a:rPr>
                <a:t>Task Level</a:t>
              </a:r>
              <a:r>
                <a:rPr lang="en-US" sz="900" dirty="0">
                  <a:effectLst/>
                  <a:latin typeface="Arial" panose="020B0604020202020204" pitchFamily="34" charset="0"/>
                  <a:ea typeface="Times New Roman" panose="02020603050405020304" pitchFamily="18" charset="0"/>
                </a:rPr>
                <a:t/>
              </a:r>
              <a:br>
                <a:rPr lang="en-US" sz="900" dirty="0">
                  <a:effectLst/>
                  <a:latin typeface="Arial" panose="020B0604020202020204" pitchFamily="34" charset="0"/>
                  <a:ea typeface="Times New Roman" panose="02020603050405020304" pitchFamily="18" charset="0"/>
                </a:rPr>
              </a:br>
              <a:r>
                <a:rPr lang="en-US" sz="900" dirty="0">
                  <a:effectLst/>
                  <a:latin typeface="Arial" panose="020B0604020202020204" pitchFamily="34" charset="0"/>
                  <a:ea typeface="Times New Roman" panose="02020603050405020304" pitchFamily="18" charset="0"/>
                </a:rPr>
                <a:t>Each event from the Business Process Level is decomposed into the workflow by which the event is accomplished, including the inputs, processes, and outputs as well as identifying areas of responsibility. Sometimes processes identified as especially important at the task level are added to the business process level even if they are not normally prescribed by REA. Task Level models may be represented in many different formats including document flowcharts, process maps, data flow diagrams, and others.  The </a:t>
              </a:r>
              <a:r>
                <a:rPr lang="en-US" sz="900" dirty="0" err="1">
                  <a:effectLst/>
                  <a:latin typeface="Arial" panose="020B0604020202020204" pitchFamily="34" charset="0"/>
                  <a:ea typeface="Times New Roman" panose="02020603050405020304" pitchFamily="18" charset="0"/>
                </a:rPr>
                <a:t>swimlane</a:t>
              </a:r>
              <a:r>
                <a:rPr lang="en-US" sz="900" dirty="0">
                  <a:effectLst/>
                  <a:latin typeface="Arial" panose="020B0604020202020204" pitchFamily="34" charset="0"/>
                  <a:ea typeface="Times New Roman" panose="02020603050405020304" pitchFamily="18" charset="0"/>
                </a:rPr>
                <a:t> diagram shown at left is only a small piece of a larger diagram to represent payroll activities for an enterprise.</a:t>
              </a:r>
              <a:endParaRPr lang="en-US" sz="900" dirty="0">
                <a:effectLst/>
                <a:latin typeface="Times New Roman" panose="02020603050405020304" pitchFamily="18" charset="0"/>
                <a:ea typeface="Times New Roman" panose="02020603050405020304" pitchFamily="18" charset="0"/>
              </a:endParaRPr>
            </a:p>
          </p:txBody>
        </p:sp>
        <p:sp>
          <p:nvSpPr>
            <p:cNvPr id="19" name="AutoShape 416"/>
            <p:cNvSpPr>
              <a:spLocks/>
            </p:cNvSpPr>
            <p:nvPr/>
          </p:nvSpPr>
          <p:spPr bwMode="auto">
            <a:xfrm rot="5400000">
              <a:off x="48578" y="6324600"/>
              <a:ext cx="2599690" cy="2696845"/>
            </a:xfrm>
            <a:prstGeom prst="leftBrace">
              <a:avLst>
                <a:gd name="adj1" fmla="val 6083"/>
                <a:gd name="adj2" fmla="val 51710"/>
              </a:avLst>
            </a:prstGeom>
            <a:noFill/>
            <a:ln w="1587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sp>
        <p:nvSpPr>
          <p:cNvPr id="20" name="TextBox 19"/>
          <p:cNvSpPr txBox="1"/>
          <p:nvPr/>
        </p:nvSpPr>
        <p:spPr>
          <a:xfrm>
            <a:off x="877207" y="3437556"/>
            <a:ext cx="2594345" cy="646331"/>
          </a:xfrm>
          <a:prstGeom prst="rect">
            <a:avLst/>
          </a:prstGeom>
          <a:noFill/>
        </p:spPr>
        <p:txBody>
          <a:bodyPr wrap="square" rtlCol="0">
            <a:spAutoFit/>
          </a:bodyPr>
          <a:lstStyle/>
          <a:p>
            <a:r>
              <a:rPr lang="en-US" dirty="0" smtClean="0"/>
              <a:t>Data Structure </a:t>
            </a:r>
            <a:br>
              <a:rPr lang="en-US" dirty="0" smtClean="0"/>
            </a:br>
            <a:r>
              <a:rPr lang="en-US" dirty="0" smtClean="0"/>
              <a:t>System Documentation</a:t>
            </a:r>
            <a:endParaRPr lang="en-US" dirty="0"/>
          </a:p>
        </p:txBody>
      </p:sp>
      <p:sp>
        <p:nvSpPr>
          <p:cNvPr id="21" name="TextBox 20"/>
          <p:cNvSpPr txBox="1"/>
          <p:nvPr/>
        </p:nvSpPr>
        <p:spPr>
          <a:xfrm>
            <a:off x="877207" y="5347592"/>
            <a:ext cx="2594345" cy="646331"/>
          </a:xfrm>
          <a:prstGeom prst="rect">
            <a:avLst/>
          </a:prstGeom>
          <a:noFill/>
        </p:spPr>
        <p:txBody>
          <a:bodyPr wrap="square" rtlCol="0">
            <a:spAutoFit/>
          </a:bodyPr>
          <a:lstStyle/>
          <a:p>
            <a:r>
              <a:rPr lang="en-US" dirty="0" smtClean="0"/>
              <a:t>Workflow </a:t>
            </a:r>
          </a:p>
          <a:p>
            <a:r>
              <a:rPr lang="en-US" dirty="0" smtClean="0"/>
              <a:t>System Documentation</a:t>
            </a:r>
            <a:endParaRPr lang="en-US" dirty="0"/>
          </a:p>
        </p:txBody>
      </p:sp>
    </p:spTree>
    <p:extLst>
      <p:ext uri="{BB962C8B-B14F-4D97-AF65-F5344CB8AC3E}">
        <p14:creationId xmlns:p14="http://schemas.microsoft.com/office/powerpoint/2010/main" val="20428429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4770" y="1604715"/>
            <a:ext cx="6662243" cy="4203689"/>
          </a:xfrm>
          <a:prstGeom prst="rect">
            <a:avLst/>
          </a:prstGeom>
        </p:spPr>
      </p:pic>
      <p:sp>
        <p:nvSpPr>
          <p:cNvPr id="5" name="TextBox 4"/>
          <p:cNvSpPr txBox="1"/>
          <p:nvPr/>
        </p:nvSpPr>
        <p:spPr>
          <a:xfrm>
            <a:off x="797442" y="478466"/>
            <a:ext cx="6464595" cy="707886"/>
          </a:xfrm>
          <a:prstGeom prst="rect">
            <a:avLst/>
          </a:prstGeom>
          <a:noFill/>
        </p:spPr>
        <p:txBody>
          <a:bodyPr wrap="square" rtlCol="0">
            <a:spAutoFit/>
          </a:bodyPr>
          <a:lstStyle/>
          <a:p>
            <a:r>
              <a:rPr lang="en-US" sz="4000" dirty="0" smtClean="0"/>
              <a:t>Value System Level</a:t>
            </a:r>
            <a:endParaRPr lang="en-US" sz="4000" dirty="0"/>
          </a:p>
        </p:txBody>
      </p:sp>
    </p:spTree>
    <p:extLst>
      <p:ext uri="{BB962C8B-B14F-4D97-AF65-F5344CB8AC3E}">
        <p14:creationId xmlns:p14="http://schemas.microsoft.com/office/powerpoint/2010/main" val="6410559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838" y="88679"/>
            <a:ext cx="10515600" cy="1325563"/>
          </a:xfrm>
        </p:spPr>
        <p:txBody>
          <a:bodyPr/>
          <a:lstStyle/>
          <a:p>
            <a:r>
              <a:rPr lang="en-US" dirty="0" smtClean="0"/>
              <a:t>Value Chain Level</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6995" y="944427"/>
            <a:ext cx="7230139" cy="5461777"/>
          </a:xfrm>
          <a:prstGeom prst="rect">
            <a:avLst/>
          </a:prstGeom>
        </p:spPr>
      </p:pic>
    </p:spTree>
    <p:extLst>
      <p:ext uri="{BB962C8B-B14F-4D97-AF65-F5344CB8AC3E}">
        <p14:creationId xmlns:p14="http://schemas.microsoft.com/office/powerpoint/2010/main" val="41808118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733" y="301328"/>
            <a:ext cx="8263270" cy="804456"/>
          </a:xfrm>
        </p:spPr>
        <p:txBody>
          <a:bodyPr/>
          <a:lstStyle/>
          <a:p>
            <a:r>
              <a:rPr lang="en-US" dirty="0" smtClean="0"/>
              <a:t>Business Process Level</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6605" y="911593"/>
            <a:ext cx="6570921" cy="5589550"/>
          </a:xfrm>
          <a:prstGeom prst="rect">
            <a:avLst/>
          </a:prstGeom>
        </p:spPr>
      </p:pic>
    </p:spTree>
    <p:extLst>
      <p:ext uri="{BB962C8B-B14F-4D97-AF65-F5344CB8AC3E}">
        <p14:creationId xmlns:p14="http://schemas.microsoft.com/office/powerpoint/2010/main" val="15797914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733" y="301328"/>
            <a:ext cx="8263270" cy="804456"/>
          </a:xfrm>
        </p:spPr>
        <p:txBody>
          <a:bodyPr/>
          <a:lstStyle/>
          <a:p>
            <a:r>
              <a:rPr lang="en-US" dirty="0" smtClean="0"/>
              <a:t>Business Process Level</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470" y="1105784"/>
            <a:ext cx="10058400" cy="5374957"/>
          </a:xfrm>
          <a:prstGeom prst="rect">
            <a:avLst/>
          </a:prstGeom>
        </p:spPr>
      </p:pic>
    </p:spTree>
    <p:extLst>
      <p:ext uri="{BB962C8B-B14F-4D97-AF65-F5344CB8AC3E}">
        <p14:creationId xmlns:p14="http://schemas.microsoft.com/office/powerpoint/2010/main" val="31339283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628" y="311961"/>
            <a:ext cx="9230833" cy="793824"/>
          </a:xfrm>
        </p:spPr>
        <p:txBody>
          <a:bodyPr/>
          <a:lstStyle/>
          <a:p>
            <a:r>
              <a:rPr lang="en-US" dirty="0" smtClean="0"/>
              <a:t>Workflow Level</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5851" y="1135827"/>
            <a:ext cx="5216599" cy="3809553"/>
          </a:xfrm>
          <a:prstGeom prst="rect">
            <a:avLst/>
          </a:prstGeom>
        </p:spPr>
      </p:pic>
    </p:spTree>
    <p:extLst>
      <p:ext uri="{BB962C8B-B14F-4D97-AF65-F5344CB8AC3E}">
        <p14:creationId xmlns:p14="http://schemas.microsoft.com/office/powerpoint/2010/main" val="3450397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REA – what is it and why teach it?</a:t>
            </a:r>
            <a:endParaRPr lang="en-US" sz="5400" dirty="0"/>
          </a:p>
        </p:txBody>
      </p:sp>
      <p:sp>
        <p:nvSpPr>
          <p:cNvPr id="3" name="Content Placeholder 2"/>
          <p:cNvSpPr>
            <a:spLocks noGrp="1"/>
          </p:cNvSpPr>
          <p:nvPr>
            <p:ph idx="1"/>
          </p:nvPr>
        </p:nvSpPr>
        <p:spPr>
          <a:xfrm>
            <a:off x="838200" y="1424763"/>
            <a:ext cx="10515600" cy="4752200"/>
          </a:xfrm>
        </p:spPr>
        <p:txBody>
          <a:bodyPr>
            <a:normAutofit/>
          </a:bodyPr>
          <a:lstStyle/>
          <a:p>
            <a:r>
              <a:rPr lang="en-US" sz="3600" dirty="0" smtClean="0"/>
              <a:t>Resources-Events-Agents </a:t>
            </a:r>
          </a:p>
          <a:p>
            <a:pPr lvl="1"/>
            <a:r>
              <a:rPr lang="en-US" dirty="0" smtClean="0"/>
              <a:t>A design pattern for enterprise systems</a:t>
            </a:r>
          </a:p>
          <a:p>
            <a:pPr lvl="1"/>
            <a:r>
              <a:rPr lang="en-US" dirty="0" smtClean="0"/>
              <a:t>A great way to understand business processes and ERP systems (ideal ones)</a:t>
            </a:r>
          </a:p>
          <a:p>
            <a:pPr lvl="1"/>
            <a:r>
              <a:rPr lang="en-US" dirty="0" smtClean="0"/>
              <a:t>To understand how to extract data, students must understand how it is stored – to understand how it is stored, they need to learn the rudiments of database design</a:t>
            </a:r>
          </a:p>
          <a:p>
            <a:pPr lvl="1"/>
            <a:r>
              <a:rPr lang="en-US" dirty="0" smtClean="0"/>
              <a:t>REA is a timeless design pattern that can be implemented in any type of database environment using any type of conceptual modeling format – E-R diagrams, UML class diagrams, triple-store databases, AI languages such as prolog</a:t>
            </a:r>
          </a:p>
          <a:p>
            <a:pPr lvl="1"/>
            <a:r>
              <a:rPr lang="en-US" dirty="0" smtClean="0"/>
              <a:t>REA promotes pattern-based thinking and modeling reality with symbols – pairing abstract with concrete – good for critical thinking</a:t>
            </a:r>
          </a:p>
        </p:txBody>
      </p:sp>
    </p:spTree>
    <p:extLst>
      <p:ext uri="{BB962C8B-B14F-4D97-AF65-F5344CB8AC3E}">
        <p14:creationId xmlns:p14="http://schemas.microsoft.com/office/powerpoint/2010/main" val="36650374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2"/>
          <p:cNvSpPr>
            <a:spLocks noChangeArrowheads="1"/>
          </p:cNvSpPr>
          <p:nvPr/>
        </p:nvSpPr>
        <p:spPr bwMode="auto">
          <a:xfrm>
            <a:off x="1660526" y="1189039"/>
            <a:ext cx="8893175" cy="554513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3594" name="Group 42"/>
          <p:cNvGrpSpPr>
            <a:grpSpLocks/>
          </p:cNvGrpSpPr>
          <p:nvPr/>
        </p:nvGrpSpPr>
        <p:grpSpPr bwMode="auto">
          <a:xfrm>
            <a:off x="2601914" y="1585914"/>
            <a:ext cx="1730375" cy="3976687"/>
            <a:chOff x="679" y="999"/>
            <a:chExt cx="1090" cy="2505"/>
          </a:xfrm>
        </p:grpSpPr>
        <p:sp>
          <p:nvSpPr>
            <p:cNvPr id="9250" name="Text Box 3"/>
            <p:cNvSpPr txBox="1">
              <a:spLocks noChangeArrowheads="1"/>
            </p:cNvSpPr>
            <p:nvPr/>
          </p:nvSpPr>
          <p:spPr bwMode="auto">
            <a:xfrm>
              <a:off x="679" y="999"/>
              <a:ext cx="109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a:latin typeface="Arial Black" pitchFamily="34" charset="0"/>
                </a:rPr>
                <a:t>REALITY</a:t>
              </a:r>
            </a:p>
          </p:txBody>
        </p:sp>
        <p:sp>
          <p:nvSpPr>
            <p:cNvPr id="9251" name="Rectangle 4"/>
            <p:cNvSpPr>
              <a:spLocks noChangeArrowheads="1"/>
            </p:cNvSpPr>
            <p:nvPr/>
          </p:nvSpPr>
          <p:spPr bwMode="auto">
            <a:xfrm>
              <a:off x="691" y="1296"/>
              <a:ext cx="749" cy="288"/>
            </a:xfrm>
            <a:prstGeom prst="rect">
              <a:avLst/>
            </a:prstGeom>
            <a:solidFill>
              <a:srgbClr val="00FF00"/>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2" name="Rectangle 5"/>
            <p:cNvSpPr>
              <a:spLocks noChangeArrowheads="1"/>
            </p:cNvSpPr>
            <p:nvPr/>
          </p:nvSpPr>
          <p:spPr bwMode="auto">
            <a:xfrm>
              <a:off x="691" y="1776"/>
              <a:ext cx="749" cy="288"/>
            </a:xfrm>
            <a:prstGeom prst="rect">
              <a:avLst/>
            </a:prstGeom>
            <a:solidFill>
              <a:srgbClr val="FF0000"/>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3" name="Rectangle 6"/>
            <p:cNvSpPr>
              <a:spLocks noChangeArrowheads="1"/>
            </p:cNvSpPr>
            <p:nvPr/>
          </p:nvSpPr>
          <p:spPr bwMode="auto">
            <a:xfrm>
              <a:off x="691" y="2256"/>
              <a:ext cx="749" cy="288"/>
            </a:xfrm>
            <a:prstGeom prst="rect">
              <a:avLst/>
            </a:prstGeom>
            <a:solidFill>
              <a:srgbClr val="0000FF"/>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4" name="Rectangle 7"/>
            <p:cNvSpPr>
              <a:spLocks noChangeArrowheads="1"/>
            </p:cNvSpPr>
            <p:nvPr/>
          </p:nvSpPr>
          <p:spPr bwMode="auto">
            <a:xfrm>
              <a:off x="691" y="2736"/>
              <a:ext cx="749" cy="288"/>
            </a:xfrm>
            <a:prstGeom prst="rect">
              <a:avLst/>
            </a:prstGeom>
            <a:solidFill>
              <a:srgbClr val="FFFF00"/>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5" name="Rectangle 8"/>
            <p:cNvSpPr>
              <a:spLocks noChangeArrowheads="1"/>
            </p:cNvSpPr>
            <p:nvPr/>
          </p:nvSpPr>
          <p:spPr bwMode="auto">
            <a:xfrm>
              <a:off x="691" y="3216"/>
              <a:ext cx="749" cy="288"/>
            </a:xfrm>
            <a:prstGeom prst="rect">
              <a:avLst/>
            </a:prstGeom>
            <a:solidFill>
              <a:srgbClr val="800080"/>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3562" name="Text Box 10"/>
          <p:cNvSpPr txBox="1">
            <a:spLocks noChangeArrowheads="1"/>
          </p:cNvSpPr>
          <p:nvPr/>
        </p:nvSpPr>
        <p:spPr bwMode="auto">
          <a:xfrm>
            <a:off x="4795838" y="1281113"/>
            <a:ext cx="1803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a:latin typeface="Arial Black" pitchFamily="34" charset="0"/>
              </a:rPr>
              <a:t>Token level SYMBOL</a:t>
            </a:r>
          </a:p>
        </p:txBody>
      </p:sp>
      <p:sp>
        <p:nvSpPr>
          <p:cNvPr id="23574" name="Text Box 22"/>
          <p:cNvSpPr txBox="1">
            <a:spLocks noChangeArrowheads="1"/>
          </p:cNvSpPr>
          <p:nvPr/>
        </p:nvSpPr>
        <p:spPr bwMode="auto">
          <a:xfrm>
            <a:off x="7388225" y="1281113"/>
            <a:ext cx="165893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a:latin typeface="Arial Black" pitchFamily="34" charset="0"/>
              </a:rPr>
              <a:t>Type level SYMBOL</a:t>
            </a:r>
          </a:p>
        </p:txBody>
      </p:sp>
      <p:grpSp>
        <p:nvGrpSpPr>
          <p:cNvPr id="23595" name="Group 43"/>
          <p:cNvGrpSpPr>
            <a:grpSpLocks/>
          </p:cNvGrpSpPr>
          <p:nvPr/>
        </p:nvGrpSpPr>
        <p:grpSpPr bwMode="auto">
          <a:xfrm>
            <a:off x="3846514" y="2120901"/>
            <a:ext cx="6003925" cy="3381375"/>
            <a:chOff x="1463" y="1336"/>
            <a:chExt cx="3782" cy="2130"/>
          </a:xfrm>
        </p:grpSpPr>
        <p:grpSp>
          <p:nvGrpSpPr>
            <p:cNvPr id="9232" name="Group 35"/>
            <p:cNvGrpSpPr>
              <a:grpSpLocks/>
            </p:cNvGrpSpPr>
            <p:nvPr/>
          </p:nvGrpSpPr>
          <p:grpSpPr bwMode="auto">
            <a:xfrm>
              <a:off x="1463" y="1336"/>
              <a:ext cx="1590" cy="250"/>
              <a:chOff x="1463" y="1336"/>
              <a:chExt cx="1590" cy="250"/>
            </a:xfrm>
          </p:grpSpPr>
          <p:sp>
            <p:nvSpPr>
              <p:cNvPr id="9248" name="Text Box 11"/>
              <p:cNvSpPr txBox="1">
                <a:spLocks noChangeArrowheads="1"/>
              </p:cNvSpPr>
              <p:nvPr/>
            </p:nvSpPr>
            <p:spPr bwMode="auto">
              <a:xfrm>
                <a:off x="2190" y="1336"/>
                <a:ext cx="86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a:latin typeface="Arial Black" pitchFamily="34" charset="0"/>
                  </a:rPr>
                  <a:t>green</a:t>
                </a:r>
              </a:p>
            </p:txBody>
          </p:sp>
          <p:sp>
            <p:nvSpPr>
              <p:cNvPr id="9249" name="Line 16"/>
              <p:cNvSpPr>
                <a:spLocks noChangeShapeType="1"/>
              </p:cNvSpPr>
              <p:nvPr/>
            </p:nvSpPr>
            <p:spPr bwMode="auto">
              <a:xfrm>
                <a:off x="1463" y="1462"/>
                <a:ext cx="727"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9233" name="Group 36"/>
            <p:cNvGrpSpPr>
              <a:grpSpLocks/>
            </p:cNvGrpSpPr>
            <p:nvPr/>
          </p:nvGrpSpPr>
          <p:grpSpPr bwMode="auto">
            <a:xfrm>
              <a:off x="1463" y="1806"/>
              <a:ext cx="1590" cy="250"/>
              <a:chOff x="1463" y="1824"/>
              <a:chExt cx="1590" cy="250"/>
            </a:xfrm>
          </p:grpSpPr>
          <p:sp>
            <p:nvSpPr>
              <p:cNvPr id="9246" name="Text Box 12"/>
              <p:cNvSpPr txBox="1">
                <a:spLocks noChangeArrowheads="1"/>
              </p:cNvSpPr>
              <p:nvPr/>
            </p:nvSpPr>
            <p:spPr bwMode="auto">
              <a:xfrm>
                <a:off x="2190" y="1824"/>
                <a:ext cx="86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a:latin typeface="Arial Black" pitchFamily="34" charset="0"/>
                  </a:rPr>
                  <a:t>red</a:t>
                </a:r>
              </a:p>
            </p:txBody>
          </p:sp>
          <p:sp>
            <p:nvSpPr>
              <p:cNvPr id="9247" name="Line 17"/>
              <p:cNvSpPr>
                <a:spLocks noChangeShapeType="1"/>
              </p:cNvSpPr>
              <p:nvPr/>
            </p:nvSpPr>
            <p:spPr bwMode="auto">
              <a:xfrm>
                <a:off x="1463" y="1950"/>
                <a:ext cx="727"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9234" name="Group 37"/>
            <p:cNvGrpSpPr>
              <a:grpSpLocks/>
            </p:cNvGrpSpPr>
            <p:nvPr/>
          </p:nvGrpSpPr>
          <p:grpSpPr bwMode="auto">
            <a:xfrm>
              <a:off x="1463" y="2276"/>
              <a:ext cx="1609" cy="250"/>
              <a:chOff x="1463" y="2256"/>
              <a:chExt cx="1609" cy="250"/>
            </a:xfrm>
          </p:grpSpPr>
          <p:sp>
            <p:nvSpPr>
              <p:cNvPr id="9244" name="Text Box 13"/>
              <p:cNvSpPr txBox="1">
                <a:spLocks noChangeArrowheads="1"/>
              </p:cNvSpPr>
              <p:nvPr/>
            </p:nvSpPr>
            <p:spPr bwMode="auto">
              <a:xfrm>
                <a:off x="2207" y="2256"/>
                <a:ext cx="86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a:latin typeface="Arial Black" pitchFamily="34" charset="0"/>
                  </a:rPr>
                  <a:t>blue</a:t>
                </a:r>
              </a:p>
            </p:txBody>
          </p:sp>
          <p:sp>
            <p:nvSpPr>
              <p:cNvPr id="9245" name="Line 18"/>
              <p:cNvSpPr>
                <a:spLocks noChangeShapeType="1"/>
              </p:cNvSpPr>
              <p:nvPr/>
            </p:nvSpPr>
            <p:spPr bwMode="auto">
              <a:xfrm>
                <a:off x="1463" y="2382"/>
                <a:ext cx="727"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9235" name="Group 38"/>
            <p:cNvGrpSpPr>
              <a:grpSpLocks/>
            </p:cNvGrpSpPr>
            <p:nvPr/>
          </p:nvGrpSpPr>
          <p:grpSpPr bwMode="auto">
            <a:xfrm>
              <a:off x="1463" y="2746"/>
              <a:ext cx="1610" cy="250"/>
              <a:chOff x="1463" y="2736"/>
              <a:chExt cx="1610" cy="250"/>
            </a:xfrm>
          </p:grpSpPr>
          <p:sp>
            <p:nvSpPr>
              <p:cNvPr id="9242" name="Text Box 14"/>
              <p:cNvSpPr txBox="1">
                <a:spLocks noChangeArrowheads="1"/>
              </p:cNvSpPr>
              <p:nvPr/>
            </p:nvSpPr>
            <p:spPr bwMode="auto">
              <a:xfrm>
                <a:off x="2208" y="2736"/>
                <a:ext cx="86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a:latin typeface="Arial Black" pitchFamily="34" charset="0"/>
                  </a:rPr>
                  <a:t>yellow</a:t>
                </a:r>
              </a:p>
            </p:txBody>
          </p:sp>
          <p:sp>
            <p:nvSpPr>
              <p:cNvPr id="9243" name="Line 19"/>
              <p:cNvSpPr>
                <a:spLocks noChangeShapeType="1"/>
              </p:cNvSpPr>
              <p:nvPr/>
            </p:nvSpPr>
            <p:spPr bwMode="auto">
              <a:xfrm>
                <a:off x="1463" y="2862"/>
                <a:ext cx="727"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9236" name="Group 39"/>
            <p:cNvGrpSpPr>
              <a:grpSpLocks/>
            </p:cNvGrpSpPr>
            <p:nvPr/>
          </p:nvGrpSpPr>
          <p:grpSpPr bwMode="auto">
            <a:xfrm>
              <a:off x="1463" y="3216"/>
              <a:ext cx="1610" cy="250"/>
              <a:chOff x="1463" y="3216"/>
              <a:chExt cx="1610" cy="250"/>
            </a:xfrm>
          </p:grpSpPr>
          <p:sp>
            <p:nvSpPr>
              <p:cNvPr id="9240" name="Text Box 15"/>
              <p:cNvSpPr txBox="1">
                <a:spLocks noChangeArrowheads="1"/>
              </p:cNvSpPr>
              <p:nvPr/>
            </p:nvSpPr>
            <p:spPr bwMode="auto">
              <a:xfrm>
                <a:off x="2208" y="3216"/>
                <a:ext cx="86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a:latin typeface="Arial Black" pitchFamily="34" charset="0"/>
                  </a:rPr>
                  <a:t>purple</a:t>
                </a:r>
              </a:p>
            </p:txBody>
          </p:sp>
          <p:sp>
            <p:nvSpPr>
              <p:cNvPr id="9241" name="Line 20"/>
              <p:cNvSpPr>
                <a:spLocks noChangeShapeType="1"/>
              </p:cNvSpPr>
              <p:nvPr/>
            </p:nvSpPr>
            <p:spPr bwMode="auto">
              <a:xfrm>
                <a:off x="1463" y="3342"/>
                <a:ext cx="727"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9237" name="Group 41"/>
            <p:cNvGrpSpPr>
              <a:grpSpLocks/>
            </p:cNvGrpSpPr>
            <p:nvPr/>
          </p:nvGrpSpPr>
          <p:grpSpPr bwMode="auto">
            <a:xfrm>
              <a:off x="2937" y="2771"/>
              <a:ext cx="2308" cy="674"/>
              <a:chOff x="2937" y="2976"/>
              <a:chExt cx="2308" cy="674"/>
            </a:xfrm>
          </p:grpSpPr>
          <p:sp>
            <p:nvSpPr>
              <p:cNvPr id="9238" name="Text Box 26"/>
              <p:cNvSpPr txBox="1">
                <a:spLocks noChangeArrowheads="1"/>
              </p:cNvSpPr>
              <p:nvPr/>
            </p:nvSpPr>
            <p:spPr bwMode="auto">
              <a:xfrm>
                <a:off x="3431" y="2976"/>
                <a:ext cx="1814" cy="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a:solidFill>
                      <a:srgbClr val="19138D"/>
                    </a:solidFill>
                  </a:rPr>
                  <a:t>Representation at the token level has a separate symbol for each specific instance in reality</a:t>
                </a:r>
              </a:p>
            </p:txBody>
          </p:sp>
          <p:cxnSp>
            <p:nvCxnSpPr>
              <p:cNvPr id="9239" name="AutoShape 27"/>
              <p:cNvCxnSpPr>
                <a:cxnSpLocks noChangeShapeType="1"/>
              </p:cNvCxnSpPr>
              <p:nvPr/>
            </p:nvCxnSpPr>
            <p:spPr bwMode="auto">
              <a:xfrm rot="10800000">
                <a:off x="2937" y="3207"/>
                <a:ext cx="525" cy="0"/>
              </a:xfrm>
              <a:prstGeom prst="straightConnector1">
                <a:avLst/>
              </a:prstGeom>
              <a:noFill/>
              <a:ln w="38100">
                <a:solidFill>
                  <a:srgbClr val="19138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23596" name="Group 44"/>
          <p:cNvGrpSpPr>
            <a:grpSpLocks/>
          </p:cNvGrpSpPr>
          <p:nvPr/>
        </p:nvGrpSpPr>
        <p:grpSpPr bwMode="auto">
          <a:xfrm>
            <a:off x="6400801" y="1828800"/>
            <a:ext cx="3382963" cy="3703638"/>
            <a:chOff x="3072" y="1152"/>
            <a:chExt cx="2131" cy="2333"/>
          </a:xfrm>
        </p:grpSpPr>
        <p:sp>
          <p:nvSpPr>
            <p:cNvPr id="9227" name="Text Box 23"/>
            <p:cNvSpPr txBox="1">
              <a:spLocks noChangeArrowheads="1"/>
            </p:cNvSpPr>
            <p:nvPr/>
          </p:nvSpPr>
          <p:spPr bwMode="auto">
            <a:xfrm>
              <a:off x="3624" y="2106"/>
              <a:ext cx="898" cy="534"/>
            </a:xfrm>
            <a:prstGeom prst="rect">
              <a:avLst/>
            </a:prstGeom>
            <a:noFill/>
            <a:ln w="2540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228600" rIns="182880" bIns="22860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latin typeface="Arial Black" pitchFamily="34" charset="0"/>
                </a:rPr>
                <a:t>Color</a:t>
              </a:r>
            </a:p>
          </p:txBody>
        </p:sp>
        <p:sp>
          <p:nvSpPr>
            <p:cNvPr id="9228" name="AutoShape 24"/>
            <p:cNvSpPr>
              <a:spLocks/>
            </p:cNvSpPr>
            <p:nvPr/>
          </p:nvSpPr>
          <p:spPr bwMode="auto">
            <a:xfrm>
              <a:off x="3072" y="1344"/>
              <a:ext cx="454" cy="2141"/>
            </a:xfrm>
            <a:prstGeom prst="rightBrace">
              <a:avLst>
                <a:gd name="adj1" fmla="val 39299"/>
                <a:gd name="adj2" fmla="val 50000"/>
              </a:avLst>
            </a:prstGeom>
            <a:noFill/>
            <a:ln w="12700" cap="sq">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9229" name="Group 40"/>
            <p:cNvGrpSpPr>
              <a:grpSpLocks/>
            </p:cNvGrpSpPr>
            <p:nvPr/>
          </p:nvGrpSpPr>
          <p:grpSpPr bwMode="auto">
            <a:xfrm>
              <a:off x="3408" y="1152"/>
              <a:ext cx="1795" cy="926"/>
              <a:chOff x="3408" y="1294"/>
              <a:chExt cx="1795" cy="926"/>
            </a:xfrm>
          </p:grpSpPr>
          <p:sp>
            <p:nvSpPr>
              <p:cNvPr id="9230" name="Text Box 29"/>
              <p:cNvSpPr txBox="1">
                <a:spLocks noChangeArrowheads="1"/>
              </p:cNvSpPr>
              <p:nvPr/>
            </p:nvSpPr>
            <p:spPr bwMode="auto">
              <a:xfrm>
                <a:off x="3408" y="1294"/>
                <a:ext cx="1795" cy="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a:solidFill>
                      <a:srgbClr val="3FBD5D"/>
                    </a:solidFill>
                  </a:rPr>
                  <a:t>Representation at the type level uses one symbol for multiple instances of a specified type</a:t>
                </a:r>
              </a:p>
            </p:txBody>
          </p:sp>
          <p:sp>
            <p:nvSpPr>
              <p:cNvPr id="9231" name="Line 30"/>
              <p:cNvSpPr>
                <a:spLocks noChangeShapeType="1"/>
              </p:cNvSpPr>
              <p:nvPr/>
            </p:nvSpPr>
            <p:spPr bwMode="auto">
              <a:xfrm>
                <a:off x="3964" y="1925"/>
                <a:ext cx="0" cy="295"/>
              </a:xfrm>
              <a:prstGeom prst="line">
                <a:avLst/>
              </a:prstGeom>
              <a:noFill/>
              <a:ln w="38100">
                <a:solidFill>
                  <a:srgbClr val="3FBD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sp>
        <p:nvSpPr>
          <p:cNvPr id="9225" name="Text Box 31"/>
          <p:cNvSpPr txBox="1">
            <a:spLocks noChangeArrowheads="1"/>
          </p:cNvSpPr>
          <p:nvPr/>
        </p:nvSpPr>
        <p:spPr bwMode="auto">
          <a:xfrm>
            <a:off x="2895600" y="152400"/>
            <a:ext cx="7010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3200">
                <a:solidFill>
                  <a:srgbClr val="19138D"/>
                </a:solidFill>
              </a:rPr>
              <a:t>Symbol Representations at Different Levels of Abstraction</a:t>
            </a:r>
          </a:p>
        </p:txBody>
      </p:sp>
      <p:sp>
        <p:nvSpPr>
          <p:cNvPr id="23586" name="Text Box 34"/>
          <p:cNvSpPr txBox="1">
            <a:spLocks noChangeArrowheads="1"/>
          </p:cNvSpPr>
          <p:nvPr/>
        </p:nvSpPr>
        <p:spPr bwMode="auto">
          <a:xfrm>
            <a:off x="1911350" y="5843589"/>
            <a:ext cx="8509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a:t>Source: Professor Bill McCarthy at Michigan State University;</a:t>
            </a:r>
            <a:r>
              <a:rPr lang="en-US"/>
              <a:t> </a:t>
            </a:r>
            <a:r>
              <a:rPr lang="en-US" sz="1200"/>
              <a:t>based on Geerts and McCarthy, “An Ontological Analysis of the Economic Primitives of the Extended-REA Enterprise Information Architecture” International Journal of Accounting Information Systems. 3:21. 1-16.</a:t>
            </a:r>
          </a:p>
        </p:txBody>
      </p:sp>
      <p:sp>
        <p:nvSpPr>
          <p:cNvPr id="9218" name="Slide Number Placeholder 1"/>
          <p:cNvSpPr>
            <a:spLocks noGrp="1"/>
          </p:cNvSpPr>
          <p:nvPr>
            <p:ph type="sldNum"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FF72F09-6039-4833-BABE-CBB31F027920}" type="slidenum">
              <a:rPr lang="en-US" smtClean="0">
                <a:solidFill>
                  <a:schemeClr val="accent2"/>
                </a:solidFill>
              </a:rPr>
              <a:pPr eaLnBrk="1" hangingPunct="1"/>
              <a:t>30</a:t>
            </a:fld>
            <a:endParaRPr lang="en-US" smtClean="0">
              <a:solidFill>
                <a:schemeClr val="accent2"/>
              </a:solidFill>
            </a:endParaRPr>
          </a:p>
        </p:txBody>
      </p:sp>
    </p:spTree>
    <p:extLst>
      <p:ext uri="{BB962C8B-B14F-4D97-AF65-F5344CB8AC3E}">
        <p14:creationId xmlns:p14="http://schemas.microsoft.com/office/powerpoint/2010/main" val="30960825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3594"/>
                                        </p:tgtEl>
                                        <p:attrNameLst>
                                          <p:attrName>style.visibility</p:attrName>
                                        </p:attrNameLst>
                                      </p:cBhvr>
                                      <p:to>
                                        <p:strVal val="visible"/>
                                      </p:to>
                                    </p:set>
                                    <p:anim calcmode="lin" valueType="num">
                                      <p:cBhvr additive="base">
                                        <p:cTn id="7" dur="500" fill="hold"/>
                                        <p:tgtEl>
                                          <p:spTgt spid="23594"/>
                                        </p:tgtEl>
                                        <p:attrNameLst>
                                          <p:attrName>ppt_x</p:attrName>
                                        </p:attrNameLst>
                                      </p:cBhvr>
                                      <p:tavLst>
                                        <p:tav tm="0">
                                          <p:val>
                                            <p:strVal val="0-#ppt_w/2"/>
                                          </p:val>
                                        </p:tav>
                                        <p:tav tm="100000">
                                          <p:val>
                                            <p:strVal val="#ppt_x"/>
                                          </p:val>
                                        </p:tav>
                                      </p:tavLst>
                                    </p:anim>
                                    <p:anim calcmode="lin" valueType="num">
                                      <p:cBhvr additive="base">
                                        <p:cTn id="8" dur="500" fill="hold"/>
                                        <p:tgtEl>
                                          <p:spTgt spid="235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562"/>
                                        </p:tgtEl>
                                        <p:attrNameLst>
                                          <p:attrName>style.visibility</p:attrName>
                                        </p:attrNameLst>
                                      </p:cBhvr>
                                      <p:to>
                                        <p:strVal val="visible"/>
                                      </p:to>
                                    </p:set>
                                    <p:anim calcmode="lin" valueType="num">
                                      <p:cBhvr additive="base">
                                        <p:cTn id="13" dur="500" fill="hold"/>
                                        <p:tgtEl>
                                          <p:spTgt spid="23562"/>
                                        </p:tgtEl>
                                        <p:attrNameLst>
                                          <p:attrName>ppt_x</p:attrName>
                                        </p:attrNameLst>
                                      </p:cBhvr>
                                      <p:tavLst>
                                        <p:tav tm="0">
                                          <p:val>
                                            <p:strVal val="0-#ppt_w/2"/>
                                          </p:val>
                                        </p:tav>
                                        <p:tav tm="100000">
                                          <p:val>
                                            <p:strVal val="#ppt_x"/>
                                          </p:val>
                                        </p:tav>
                                      </p:tavLst>
                                    </p:anim>
                                    <p:anim calcmode="lin" valueType="num">
                                      <p:cBhvr additive="base">
                                        <p:cTn id="14" dur="500" fill="hold"/>
                                        <p:tgtEl>
                                          <p:spTgt spid="2356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23595"/>
                                        </p:tgtEl>
                                        <p:attrNameLst>
                                          <p:attrName>style.visibility</p:attrName>
                                        </p:attrNameLst>
                                      </p:cBhvr>
                                      <p:to>
                                        <p:strVal val="visible"/>
                                      </p:to>
                                    </p:set>
                                    <p:anim calcmode="lin" valueType="num">
                                      <p:cBhvr additive="base">
                                        <p:cTn id="19" dur="500" fill="hold"/>
                                        <p:tgtEl>
                                          <p:spTgt spid="23595"/>
                                        </p:tgtEl>
                                        <p:attrNameLst>
                                          <p:attrName>ppt_x</p:attrName>
                                        </p:attrNameLst>
                                      </p:cBhvr>
                                      <p:tavLst>
                                        <p:tav tm="0">
                                          <p:val>
                                            <p:strVal val="0-#ppt_w/2"/>
                                          </p:val>
                                        </p:tav>
                                        <p:tav tm="100000">
                                          <p:val>
                                            <p:strVal val="#ppt_x"/>
                                          </p:val>
                                        </p:tav>
                                      </p:tavLst>
                                    </p:anim>
                                    <p:anim calcmode="lin" valueType="num">
                                      <p:cBhvr additive="base">
                                        <p:cTn id="20" dur="500" fill="hold"/>
                                        <p:tgtEl>
                                          <p:spTgt spid="2359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3574"/>
                                        </p:tgtEl>
                                        <p:attrNameLst>
                                          <p:attrName>style.visibility</p:attrName>
                                        </p:attrNameLst>
                                      </p:cBhvr>
                                      <p:to>
                                        <p:strVal val="visible"/>
                                      </p:to>
                                    </p:set>
                                    <p:anim calcmode="lin" valueType="num">
                                      <p:cBhvr additive="base">
                                        <p:cTn id="25" dur="500" fill="hold"/>
                                        <p:tgtEl>
                                          <p:spTgt spid="23574"/>
                                        </p:tgtEl>
                                        <p:attrNameLst>
                                          <p:attrName>ppt_x</p:attrName>
                                        </p:attrNameLst>
                                      </p:cBhvr>
                                      <p:tavLst>
                                        <p:tav tm="0">
                                          <p:val>
                                            <p:strVal val="0-#ppt_w/2"/>
                                          </p:val>
                                        </p:tav>
                                        <p:tav tm="100000">
                                          <p:val>
                                            <p:strVal val="#ppt_x"/>
                                          </p:val>
                                        </p:tav>
                                      </p:tavLst>
                                    </p:anim>
                                    <p:anim calcmode="lin" valueType="num">
                                      <p:cBhvr additive="base">
                                        <p:cTn id="26" dur="500" fill="hold"/>
                                        <p:tgtEl>
                                          <p:spTgt spid="2357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23596"/>
                                        </p:tgtEl>
                                        <p:attrNameLst>
                                          <p:attrName>style.visibility</p:attrName>
                                        </p:attrNameLst>
                                      </p:cBhvr>
                                      <p:to>
                                        <p:strVal val="visible"/>
                                      </p:to>
                                    </p:set>
                                    <p:anim calcmode="lin" valueType="num">
                                      <p:cBhvr additive="base">
                                        <p:cTn id="31" dur="500" fill="hold"/>
                                        <p:tgtEl>
                                          <p:spTgt spid="23596"/>
                                        </p:tgtEl>
                                        <p:attrNameLst>
                                          <p:attrName>ppt_x</p:attrName>
                                        </p:attrNameLst>
                                      </p:cBhvr>
                                      <p:tavLst>
                                        <p:tav tm="0">
                                          <p:val>
                                            <p:strVal val="0-#ppt_w/2"/>
                                          </p:val>
                                        </p:tav>
                                        <p:tav tm="100000">
                                          <p:val>
                                            <p:strVal val="#ppt_x"/>
                                          </p:val>
                                        </p:tav>
                                      </p:tavLst>
                                    </p:anim>
                                    <p:anim calcmode="lin" valueType="num">
                                      <p:cBhvr additive="base">
                                        <p:cTn id="32" dur="500" fill="hold"/>
                                        <p:tgtEl>
                                          <p:spTgt spid="23596"/>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3586"/>
                                        </p:tgtEl>
                                        <p:attrNameLst>
                                          <p:attrName>style.visibility</p:attrName>
                                        </p:attrNameLst>
                                      </p:cBhvr>
                                      <p:to>
                                        <p:strVal val="visible"/>
                                      </p:to>
                                    </p:set>
                                    <p:anim calcmode="lin" valueType="num">
                                      <p:cBhvr additive="base">
                                        <p:cTn id="37" dur="500" fill="hold"/>
                                        <p:tgtEl>
                                          <p:spTgt spid="23586"/>
                                        </p:tgtEl>
                                        <p:attrNameLst>
                                          <p:attrName>ppt_x</p:attrName>
                                        </p:attrNameLst>
                                      </p:cBhvr>
                                      <p:tavLst>
                                        <p:tav tm="0">
                                          <p:val>
                                            <p:strVal val="0-#ppt_w/2"/>
                                          </p:val>
                                        </p:tav>
                                        <p:tav tm="100000">
                                          <p:val>
                                            <p:strVal val="#ppt_x"/>
                                          </p:val>
                                        </p:tav>
                                      </p:tavLst>
                                    </p:anim>
                                    <p:anim calcmode="lin" valueType="num">
                                      <p:cBhvr additive="base">
                                        <p:cTn id="38" dur="500" fill="hold"/>
                                        <p:tgtEl>
                                          <p:spTgt spid="235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2" grpId="0" autoUpdateAnimBg="0"/>
      <p:bldP spid="23574" grpId="0" autoUpdateAnimBg="0"/>
      <p:bldP spid="23586"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1"/>
          <p:cNvSpPr>
            <a:spLocks noGrp="1"/>
          </p:cNvSpPr>
          <p:nvPr>
            <p:ph type="sldNum"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F556CA9-7ACD-4B7D-ACF0-2737275DAAB6}" type="slidenum">
              <a:rPr lang="en-US" smtClean="0">
                <a:solidFill>
                  <a:schemeClr val="accent2"/>
                </a:solidFill>
              </a:rPr>
              <a:pPr eaLnBrk="1" hangingPunct="1"/>
              <a:t>31</a:t>
            </a:fld>
            <a:endParaRPr lang="en-US" smtClean="0">
              <a:solidFill>
                <a:schemeClr val="accent2"/>
              </a:solidFill>
            </a:endParaRPr>
          </a:p>
        </p:txBody>
      </p:sp>
      <p:sp>
        <p:nvSpPr>
          <p:cNvPr id="10243" name="Rectangle 2"/>
          <p:cNvSpPr>
            <a:spLocks noChangeArrowheads="1"/>
          </p:cNvSpPr>
          <p:nvPr/>
        </p:nvSpPr>
        <p:spPr bwMode="auto">
          <a:xfrm>
            <a:off x="2566988" y="1557338"/>
            <a:ext cx="4519612" cy="333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spcBef>
                <a:spcPct val="20000"/>
              </a:spcBef>
              <a:buClr>
                <a:srgbClr val="D98E29"/>
              </a:buClr>
              <a:buFontTx/>
              <a:buChar char="•"/>
            </a:pPr>
            <a:r>
              <a:rPr lang="en-US" sz="3200"/>
              <a:t>Victoria Memorial Hall</a:t>
            </a:r>
          </a:p>
          <a:p>
            <a:pPr marL="342900" indent="-342900">
              <a:spcBef>
                <a:spcPct val="20000"/>
              </a:spcBef>
              <a:buClr>
                <a:srgbClr val="D98E29"/>
              </a:buClr>
              <a:buFontTx/>
              <a:buChar char="•"/>
            </a:pPr>
            <a:endParaRPr lang="en-US" sz="4000"/>
          </a:p>
          <a:p>
            <a:pPr marL="342900" indent="-342900">
              <a:spcBef>
                <a:spcPct val="20000"/>
              </a:spcBef>
              <a:buClr>
                <a:srgbClr val="D98E29"/>
              </a:buClr>
              <a:buFontTx/>
              <a:buChar char="•"/>
            </a:pPr>
            <a:r>
              <a:rPr lang="en-US" sz="3200"/>
              <a:t>Lincoln Memorial</a:t>
            </a:r>
          </a:p>
          <a:p>
            <a:pPr marL="342900" indent="-342900">
              <a:spcBef>
                <a:spcPct val="20000"/>
              </a:spcBef>
              <a:buClr>
                <a:srgbClr val="D98E29"/>
              </a:buClr>
              <a:buFontTx/>
              <a:buChar char="•"/>
            </a:pPr>
            <a:endParaRPr lang="en-US" sz="4000"/>
          </a:p>
          <a:p>
            <a:pPr marL="342900" indent="-342900">
              <a:spcBef>
                <a:spcPct val="20000"/>
              </a:spcBef>
              <a:buClr>
                <a:srgbClr val="D98E29"/>
              </a:buClr>
              <a:buFontTx/>
              <a:buChar char="•"/>
            </a:pPr>
            <a:r>
              <a:rPr lang="en-US" sz="3200"/>
              <a:t>Mount Rushmore</a:t>
            </a:r>
          </a:p>
        </p:txBody>
      </p:sp>
      <p:sp>
        <p:nvSpPr>
          <p:cNvPr id="24579" name="Text Box 3"/>
          <p:cNvSpPr txBox="1">
            <a:spLocks noChangeArrowheads="1"/>
          </p:cNvSpPr>
          <p:nvPr/>
        </p:nvSpPr>
        <p:spPr bwMode="auto">
          <a:xfrm>
            <a:off x="1724026" y="114300"/>
            <a:ext cx="8766175" cy="1320800"/>
          </a:xfrm>
          <a:prstGeom prst="rect">
            <a:avLst/>
          </a:prstGeom>
          <a:solidFill>
            <a:schemeClr val="bg1"/>
          </a:solidFill>
          <a:ln w="9525">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a:t>Are the objects below symbols or reality?</a:t>
            </a:r>
          </a:p>
          <a:p>
            <a:pPr eaLnBrk="1" hangingPunct="1">
              <a:spcBef>
                <a:spcPct val="50000"/>
              </a:spcBef>
            </a:pPr>
            <a:r>
              <a:rPr lang="en-US" sz="2000"/>
              <a:t>Are they “token” or “type” level objects?</a:t>
            </a:r>
          </a:p>
          <a:p>
            <a:pPr eaLnBrk="1" hangingPunct="1">
              <a:spcBef>
                <a:spcPct val="50000"/>
              </a:spcBef>
            </a:pPr>
            <a:r>
              <a:rPr lang="en-US" sz="2000"/>
              <a:t>Can you match the left-side objects to the corresponding right-side objects?</a:t>
            </a:r>
          </a:p>
        </p:txBody>
      </p:sp>
      <p:pic>
        <p:nvPicPr>
          <p:cNvPr id="10245" name="Picture 4" descr="bd12631_"/>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1951" y="1630364"/>
            <a:ext cx="1909763"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5" descr="victoriamonu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7826" y="3124200"/>
            <a:ext cx="1897063"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6" descr="lincolnmemori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97826" y="4406900"/>
            <a:ext cx="1897063"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Line 7"/>
          <p:cNvSpPr>
            <a:spLocks noChangeShapeType="1"/>
          </p:cNvSpPr>
          <p:nvPr/>
        </p:nvSpPr>
        <p:spPr bwMode="auto">
          <a:xfrm>
            <a:off x="5689601" y="2025651"/>
            <a:ext cx="2263775" cy="1465263"/>
          </a:xfrm>
          <a:prstGeom prst="line">
            <a:avLst/>
          </a:prstGeom>
          <a:noFill/>
          <a:ln w="254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84" name="Line 8"/>
          <p:cNvSpPr>
            <a:spLocks noChangeShapeType="1"/>
          </p:cNvSpPr>
          <p:nvPr/>
        </p:nvSpPr>
        <p:spPr bwMode="auto">
          <a:xfrm>
            <a:off x="5791200" y="3332163"/>
            <a:ext cx="2192338" cy="1784350"/>
          </a:xfrm>
          <a:prstGeom prst="line">
            <a:avLst/>
          </a:prstGeom>
          <a:noFill/>
          <a:ln w="254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85" name="Line 9"/>
          <p:cNvSpPr>
            <a:spLocks noChangeShapeType="1"/>
          </p:cNvSpPr>
          <p:nvPr/>
        </p:nvSpPr>
        <p:spPr bwMode="auto">
          <a:xfrm flipV="1">
            <a:off x="6183313" y="2271714"/>
            <a:ext cx="1770062" cy="2251075"/>
          </a:xfrm>
          <a:prstGeom prst="line">
            <a:avLst/>
          </a:prstGeom>
          <a:noFill/>
          <a:ln w="25400">
            <a:solidFill>
              <a:srgbClr val="8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2478900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0-#ppt_w/2"/>
                                          </p:val>
                                        </p:tav>
                                        <p:tav tm="100000">
                                          <p:val>
                                            <p:strVal val="#ppt_x"/>
                                          </p:val>
                                        </p:tav>
                                      </p:tavLst>
                                    </p:anim>
                                    <p:anim calcmode="lin" valueType="num">
                                      <p:cBhvr additive="base">
                                        <p:cTn id="8"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583"/>
                                        </p:tgtEl>
                                        <p:attrNameLst>
                                          <p:attrName>style.visibility</p:attrName>
                                        </p:attrNameLst>
                                      </p:cBhvr>
                                      <p:to>
                                        <p:strVal val="visible"/>
                                      </p:to>
                                    </p:set>
                                    <p:anim calcmode="lin" valueType="num">
                                      <p:cBhvr additive="base">
                                        <p:cTn id="13" dur="500" fill="hold"/>
                                        <p:tgtEl>
                                          <p:spTgt spid="24583"/>
                                        </p:tgtEl>
                                        <p:attrNameLst>
                                          <p:attrName>ppt_x</p:attrName>
                                        </p:attrNameLst>
                                      </p:cBhvr>
                                      <p:tavLst>
                                        <p:tav tm="0">
                                          <p:val>
                                            <p:strVal val="0-#ppt_w/2"/>
                                          </p:val>
                                        </p:tav>
                                        <p:tav tm="100000">
                                          <p:val>
                                            <p:strVal val="#ppt_x"/>
                                          </p:val>
                                        </p:tav>
                                      </p:tavLst>
                                    </p:anim>
                                    <p:anim calcmode="lin" valueType="num">
                                      <p:cBhvr additive="base">
                                        <p:cTn id="14" dur="500" fill="hold"/>
                                        <p:tgtEl>
                                          <p:spTgt spid="2458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584"/>
                                        </p:tgtEl>
                                        <p:attrNameLst>
                                          <p:attrName>style.visibility</p:attrName>
                                        </p:attrNameLst>
                                      </p:cBhvr>
                                      <p:to>
                                        <p:strVal val="visible"/>
                                      </p:to>
                                    </p:set>
                                    <p:anim calcmode="lin" valueType="num">
                                      <p:cBhvr additive="base">
                                        <p:cTn id="19" dur="500" fill="hold"/>
                                        <p:tgtEl>
                                          <p:spTgt spid="24584"/>
                                        </p:tgtEl>
                                        <p:attrNameLst>
                                          <p:attrName>ppt_x</p:attrName>
                                        </p:attrNameLst>
                                      </p:cBhvr>
                                      <p:tavLst>
                                        <p:tav tm="0">
                                          <p:val>
                                            <p:strVal val="0-#ppt_w/2"/>
                                          </p:val>
                                        </p:tav>
                                        <p:tav tm="100000">
                                          <p:val>
                                            <p:strVal val="#ppt_x"/>
                                          </p:val>
                                        </p:tav>
                                      </p:tavLst>
                                    </p:anim>
                                    <p:anim calcmode="lin" valueType="num">
                                      <p:cBhvr additive="base">
                                        <p:cTn id="20" dur="500" fill="hold"/>
                                        <p:tgtEl>
                                          <p:spTgt spid="2458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4585"/>
                                        </p:tgtEl>
                                        <p:attrNameLst>
                                          <p:attrName>style.visibility</p:attrName>
                                        </p:attrNameLst>
                                      </p:cBhvr>
                                      <p:to>
                                        <p:strVal val="visible"/>
                                      </p:to>
                                    </p:set>
                                    <p:anim calcmode="lin" valueType="num">
                                      <p:cBhvr additive="base">
                                        <p:cTn id="25" dur="500" fill="hold"/>
                                        <p:tgtEl>
                                          <p:spTgt spid="24585"/>
                                        </p:tgtEl>
                                        <p:attrNameLst>
                                          <p:attrName>ppt_x</p:attrName>
                                        </p:attrNameLst>
                                      </p:cBhvr>
                                      <p:tavLst>
                                        <p:tav tm="0">
                                          <p:val>
                                            <p:strVal val="0-#ppt_w/2"/>
                                          </p:val>
                                        </p:tav>
                                        <p:tav tm="100000">
                                          <p:val>
                                            <p:strVal val="#ppt_x"/>
                                          </p:val>
                                        </p:tav>
                                      </p:tavLst>
                                    </p:anim>
                                    <p:anim calcmode="lin" valueType="num">
                                      <p:cBhvr additive="base">
                                        <p:cTn id="26" dur="500" fill="hold"/>
                                        <p:tgtEl>
                                          <p:spTgt spid="245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autoUpdateAnimBg="0"/>
      <p:bldP spid="24583" grpId="0" animBg="1"/>
      <p:bldP spid="24584" grpId="0" animBg="1"/>
      <p:bldP spid="2458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1"/>
          <p:cNvSpPr>
            <a:spLocks noGrp="1"/>
          </p:cNvSpPr>
          <p:nvPr>
            <p:ph type="sldNum"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43D915E-3340-4C10-AFF7-1A361A878A3E}" type="slidenum">
              <a:rPr lang="en-US" smtClean="0">
                <a:solidFill>
                  <a:schemeClr val="accent2"/>
                </a:solidFill>
              </a:rPr>
              <a:pPr eaLnBrk="1" hangingPunct="1"/>
              <a:t>32</a:t>
            </a:fld>
            <a:endParaRPr lang="en-US" smtClean="0">
              <a:solidFill>
                <a:schemeClr val="accent2"/>
              </a:solidFill>
            </a:endParaRPr>
          </a:p>
        </p:txBody>
      </p:sp>
      <p:sp>
        <p:nvSpPr>
          <p:cNvPr id="11267" name="Text Box 2"/>
          <p:cNvSpPr txBox="1">
            <a:spLocks noChangeArrowheads="1"/>
          </p:cNvSpPr>
          <p:nvPr/>
        </p:nvSpPr>
        <p:spPr bwMode="auto">
          <a:xfrm>
            <a:off x="2514600" y="4495801"/>
            <a:ext cx="7467600" cy="1196975"/>
          </a:xfrm>
          <a:prstGeom prst="rect">
            <a:avLst/>
          </a:prstGeom>
          <a:solidFill>
            <a:schemeClr val="bg1"/>
          </a:solidFill>
          <a:ln w="9525">
            <a:solidFill>
              <a:srgbClr val="19138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latin typeface="Times New Roman" pitchFamily="18" charset="0"/>
              </a:rPr>
              <a:t>Are these objects symbols or reality?  </a:t>
            </a:r>
            <a:br>
              <a:rPr lang="en-US" sz="2400">
                <a:latin typeface="Times New Roman" pitchFamily="18" charset="0"/>
              </a:rPr>
            </a:br>
            <a:r>
              <a:rPr lang="en-US" sz="2400">
                <a:latin typeface="Times New Roman" pitchFamily="18" charset="0"/>
              </a:rPr>
              <a:t>Are they “token” or “type” level objects?</a:t>
            </a:r>
            <a:br>
              <a:rPr lang="en-US" sz="2400">
                <a:latin typeface="Times New Roman" pitchFamily="18" charset="0"/>
              </a:rPr>
            </a:br>
            <a:r>
              <a:rPr lang="en-US" sz="2400">
                <a:latin typeface="Times New Roman" pitchFamily="18" charset="0"/>
              </a:rPr>
              <a:t>Can you match these objects to those on the previous slide?</a:t>
            </a:r>
          </a:p>
        </p:txBody>
      </p:sp>
      <p:pic>
        <p:nvPicPr>
          <p:cNvPr id="11268" name="Picture 3" descr="victoriab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500" y="1285876"/>
            <a:ext cx="1404938" cy="203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washingtonb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5388" y="1285875"/>
            <a:ext cx="1484312"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5" descr="rooseveltb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2588" y="1273175"/>
            <a:ext cx="1401762"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6" descr="lincolnb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8350" y="1300163"/>
            <a:ext cx="1612900"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7" descr="jeffersonbw"/>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74139" y="1273176"/>
            <a:ext cx="1457325"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3" name="Text Box 8"/>
          <p:cNvSpPr txBox="1">
            <a:spLocks noChangeArrowheads="1"/>
          </p:cNvSpPr>
          <p:nvPr/>
        </p:nvSpPr>
        <p:spPr bwMode="auto">
          <a:xfrm>
            <a:off x="2247900" y="3276601"/>
            <a:ext cx="82677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a:latin typeface="Times New Roman" pitchFamily="18" charset="0"/>
              </a:rPr>
              <a:t>Queen         George          Theodore        Abraham         Thomas</a:t>
            </a:r>
          </a:p>
          <a:p>
            <a:pPr eaLnBrk="1" hangingPunct="1"/>
            <a:r>
              <a:rPr lang="en-US" sz="2400">
                <a:latin typeface="Times New Roman" pitchFamily="18" charset="0"/>
              </a:rPr>
              <a:t>Victoria      Washington   Roosevelt        Lincoln           Jefferson</a:t>
            </a:r>
          </a:p>
        </p:txBody>
      </p:sp>
    </p:spTree>
    <p:extLst>
      <p:ext uri="{BB962C8B-B14F-4D97-AF65-F5344CB8AC3E}">
        <p14:creationId xmlns:p14="http://schemas.microsoft.com/office/powerpoint/2010/main" val="15358781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1"/>
          <p:cNvSpPr>
            <a:spLocks noGrp="1"/>
          </p:cNvSpPr>
          <p:nvPr>
            <p:ph type="sldNum"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DB4B08B-7E2F-49B9-A693-6A597DA53D1A}" type="slidenum">
              <a:rPr lang="en-US" smtClean="0">
                <a:solidFill>
                  <a:schemeClr val="accent2"/>
                </a:solidFill>
              </a:rPr>
              <a:pPr eaLnBrk="1" hangingPunct="1"/>
              <a:t>33</a:t>
            </a:fld>
            <a:endParaRPr lang="en-US" smtClean="0">
              <a:solidFill>
                <a:schemeClr val="accent2"/>
              </a:solidFill>
            </a:endParaRPr>
          </a:p>
        </p:txBody>
      </p:sp>
      <p:grpSp>
        <p:nvGrpSpPr>
          <p:cNvPr id="12291" name="Group 43"/>
          <p:cNvGrpSpPr>
            <a:grpSpLocks/>
          </p:cNvGrpSpPr>
          <p:nvPr/>
        </p:nvGrpSpPr>
        <p:grpSpPr bwMode="auto">
          <a:xfrm>
            <a:off x="4848225" y="2171700"/>
            <a:ext cx="2286000" cy="685800"/>
            <a:chOff x="2094" y="1368"/>
            <a:chExt cx="1440" cy="432"/>
          </a:xfrm>
        </p:grpSpPr>
        <p:sp>
          <p:nvSpPr>
            <p:cNvPr id="12329" name="AutoShape 4"/>
            <p:cNvSpPr>
              <a:spLocks noChangeArrowheads="1"/>
            </p:cNvSpPr>
            <p:nvPr/>
          </p:nvSpPr>
          <p:spPr bwMode="auto">
            <a:xfrm>
              <a:off x="2382" y="1368"/>
              <a:ext cx="672" cy="432"/>
            </a:xfrm>
            <a:prstGeom prst="diamond">
              <a:avLst/>
            </a:prstGeom>
            <a:noFill/>
            <a:ln w="1905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0" name="Line 5"/>
            <p:cNvSpPr>
              <a:spLocks noChangeShapeType="1"/>
            </p:cNvSpPr>
            <p:nvPr/>
          </p:nvSpPr>
          <p:spPr bwMode="auto">
            <a:xfrm flipH="1">
              <a:off x="2094" y="1581"/>
              <a:ext cx="288"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1" name="Line 6"/>
            <p:cNvSpPr>
              <a:spLocks noChangeShapeType="1"/>
            </p:cNvSpPr>
            <p:nvPr/>
          </p:nvSpPr>
          <p:spPr bwMode="auto">
            <a:xfrm>
              <a:off x="3054" y="1581"/>
              <a:ext cx="480" cy="0"/>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2" name="Text Box 7"/>
            <p:cNvSpPr txBox="1">
              <a:spLocks noChangeArrowheads="1"/>
            </p:cNvSpPr>
            <p:nvPr/>
          </p:nvSpPr>
          <p:spPr bwMode="auto">
            <a:xfrm>
              <a:off x="2439" y="1483"/>
              <a:ext cx="57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600"/>
                <a:t>for</a:t>
              </a:r>
            </a:p>
          </p:txBody>
        </p:sp>
      </p:grpSp>
      <p:sp>
        <p:nvSpPr>
          <p:cNvPr id="12292" name="Text Box 29"/>
          <p:cNvSpPr txBox="1">
            <a:spLocks noChangeArrowheads="1"/>
          </p:cNvSpPr>
          <p:nvPr/>
        </p:nvSpPr>
        <p:spPr bwMode="auto">
          <a:xfrm>
            <a:off x="2166939" y="4929188"/>
            <a:ext cx="4549775" cy="83185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latin typeface="Times New Roman" pitchFamily="18" charset="0"/>
              </a:rPr>
              <a:t>How might we represent the “for” relationship at the token level??</a:t>
            </a:r>
          </a:p>
        </p:txBody>
      </p:sp>
      <p:grpSp>
        <p:nvGrpSpPr>
          <p:cNvPr id="12293" name="Group 41"/>
          <p:cNvGrpSpPr>
            <a:grpSpLocks/>
          </p:cNvGrpSpPr>
          <p:nvPr/>
        </p:nvGrpSpPr>
        <p:grpSpPr bwMode="auto">
          <a:xfrm>
            <a:off x="2247900" y="3214688"/>
            <a:ext cx="4210050" cy="1814512"/>
            <a:chOff x="384" y="2025"/>
            <a:chExt cx="2652" cy="1143"/>
          </a:xfrm>
        </p:grpSpPr>
        <p:graphicFrame>
          <p:nvGraphicFramePr>
            <p:cNvPr id="12327" name="Object 30"/>
            <p:cNvGraphicFramePr>
              <a:graphicFrameLocks noChangeAspect="1"/>
            </p:cNvGraphicFramePr>
            <p:nvPr/>
          </p:nvGraphicFramePr>
          <p:xfrm>
            <a:off x="384" y="2120"/>
            <a:ext cx="2652" cy="1048"/>
          </p:xfrm>
          <a:graphic>
            <a:graphicData uri="http://schemas.openxmlformats.org/presentationml/2006/ole">
              <mc:AlternateContent xmlns:mc="http://schemas.openxmlformats.org/markup-compatibility/2006">
                <mc:Choice xmlns:v="urn:schemas-microsoft-com:vml" Requires="v">
                  <p:oleObj spid="_x0000_s2094" name="Document" r:id="rId4" imgW="4821936" imgH="1914144" progId="Word.Document.8">
                    <p:embed/>
                  </p:oleObj>
                </mc:Choice>
                <mc:Fallback>
                  <p:oleObj name="Document" r:id="rId4" imgW="4821936" imgH="1914144"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 y="2120"/>
                          <a:ext cx="2652" cy="1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328" name="Text Box 31"/>
            <p:cNvSpPr txBox="1">
              <a:spLocks noChangeArrowheads="1"/>
            </p:cNvSpPr>
            <p:nvPr/>
          </p:nvSpPr>
          <p:spPr bwMode="auto">
            <a:xfrm>
              <a:off x="480" y="2025"/>
              <a:ext cx="193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Landmark</a:t>
              </a:r>
            </a:p>
          </p:txBody>
        </p:sp>
      </p:grpSp>
      <p:grpSp>
        <p:nvGrpSpPr>
          <p:cNvPr id="12294" name="Group 42"/>
          <p:cNvGrpSpPr>
            <a:grpSpLocks/>
          </p:cNvGrpSpPr>
          <p:nvPr/>
        </p:nvGrpSpPr>
        <p:grpSpPr bwMode="auto">
          <a:xfrm>
            <a:off x="6629401" y="3214688"/>
            <a:ext cx="3457575" cy="1816100"/>
            <a:chOff x="3216" y="2025"/>
            <a:chExt cx="2178" cy="1144"/>
          </a:xfrm>
        </p:grpSpPr>
        <p:graphicFrame>
          <p:nvGraphicFramePr>
            <p:cNvPr id="12325" name="Object 32"/>
            <p:cNvGraphicFramePr>
              <a:graphicFrameLocks noChangeAspect="1"/>
            </p:cNvGraphicFramePr>
            <p:nvPr/>
          </p:nvGraphicFramePr>
          <p:xfrm>
            <a:off x="3216" y="2112"/>
            <a:ext cx="2178" cy="1057"/>
          </p:xfrm>
          <a:graphic>
            <a:graphicData uri="http://schemas.openxmlformats.org/presentationml/2006/ole">
              <mc:AlternateContent xmlns:mc="http://schemas.openxmlformats.org/markup-compatibility/2006">
                <mc:Choice xmlns:v="urn:schemas-microsoft-com:vml" Requires="v">
                  <p:oleObj spid="_x0000_s2095" name="Document" r:id="rId6" imgW="3986784" imgH="1941576" progId="Word.Document.8">
                    <p:embed/>
                  </p:oleObj>
                </mc:Choice>
                <mc:Fallback>
                  <p:oleObj name="Document" r:id="rId6" imgW="3986784" imgH="1941576" progId="Word.Documen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16" y="2112"/>
                          <a:ext cx="2178" cy="1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326" name="Text Box 33"/>
            <p:cNvSpPr txBox="1">
              <a:spLocks noChangeArrowheads="1"/>
            </p:cNvSpPr>
            <p:nvPr/>
          </p:nvSpPr>
          <p:spPr bwMode="auto">
            <a:xfrm>
              <a:off x="3264" y="2025"/>
              <a:ext cx="126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Famous Person</a:t>
              </a:r>
            </a:p>
          </p:txBody>
        </p:sp>
      </p:grpSp>
      <p:grpSp>
        <p:nvGrpSpPr>
          <p:cNvPr id="12295" name="Group 39"/>
          <p:cNvGrpSpPr>
            <a:grpSpLocks/>
          </p:cNvGrpSpPr>
          <p:nvPr/>
        </p:nvGrpSpPr>
        <p:grpSpPr bwMode="auto">
          <a:xfrm>
            <a:off x="2409826" y="1071564"/>
            <a:ext cx="3667125" cy="1900237"/>
            <a:chOff x="558" y="675"/>
            <a:chExt cx="2310" cy="1197"/>
          </a:xfrm>
        </p:grpSpPr>
        <p:sp>
          <p:nvSpPr>
            <p:cNvPr id="12311" name="Text Box 2"/>
            <p:cNvSpPr txBox="1">
              <a:spLocks noChangeArrowheads="1"/>
            </p:cNvSpPr>
            <p:nvPr/>
          </p:nvSpPr>
          <p:spPr bwMode="auto">
            <a:xfrm>
              <a:off x="798" y="1260"/>
              <a:ext cx="1296" cy="612"/>
            </a:xfrm>
            <a:prstGeom prst="rect">
              <a:avLst/>
            </a:prstGeom>
            <a:noFill/>
            <a:ln w="2540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3464" tIns="320040" rIns="283464" bIns="32004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a:latin typeface="Arial Black" pitchFamily="34" charset="0"/>
                </a:rPr>
                <a:t>Landmark</a:t>
              </a:r>
            </a:p>
          </p:txBody>
        </p:sp>
        <p:grpSp>
          <p:nvGrpSpPr>
            <p:cNvPr id="12312" name="Group 8"/>
            <p:cNvGrpSpPr>
              <a:grpSpLocks/>
            </p:cNvGrpSpPr>
            <p:nvPr/>
          </p:nvGrpSpPr>
          <p:grpSpPr bwMode="auto">
            <a:xfrm>
              <a:off x="846" y="954"/>
              <a:ext cx="96" cy="288"/>
              <a:chOff x="1344" y="1296"/>
              <a:chExt cx="96" cy="288"/>
            </a:xfrm>
          </p:grpSpPr>
          <p:sp>
            <p:nvSpPr>
              <p:cNvPr id="12323" name="Line 9"/>
              <p:cNvSpPr>
                <a:spLocks noChangeShapeType="1"/>
              </p:cNvSpPr>
              <p:nvPr/>
            </p:nvSpPr>
            <p:spPr bwMode="auto">
              <a:xfrm flipV="1">
                <a:off x="1392" y="1392"/>
                <a:ext cx="0" cy="192"/>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4" name="Oval 10"/>
              <p:cNvSpPr>
                <a:spLocks noChangeArrowheads="1"/>
              </p:cNvSpPr>
              <p:nvPr/>
            </p:nvSpPr>
            <p:spPr bwMode="auto">
              <a:xfrm>
                <a:off x="1344" y="1296"/>
                <a:ext cx="96" cy="96"/>
              </a:xfrm>
              <a:prstGeom prst="ellipse">
                <a:avLst/>
              </a:prstGeom>
              <a:solidFill>
                <a:srgbClr val="000000"/>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13" name="Group 11"/>
            <p:cNvGrpSpPr>
              <a:grpSpLocks/>
            </p:cNvGrpSpPr>
            <p:nvPr/>
          </p:nvGrpSpPr>
          <p:grpSpPr bwMode="auto">
            <a:xfrm>
              <a:off x="1368" y="954"/>
              <a:ext cx="96" cy="288"/>
              <a:chOff x="1344" y="1296"/>
              <a:chExt cx="96" cy="288"/>
            </a:xfrm>
          </p:grpSpPr>
          <p:sp>
            <p:nvSpPr>
              <p:cNvPr id="12321" name="Line 12"/>
              <p:cNvSpPr>
                <a:spLocks noChangeShapeType="1"/>
              </p:cNvSpPr>
              <p:nvPr/>
            </p:nvSpPr>
            <p:spPr bwMode="auto">
              <a:xfrm flipV="1">
                <a:off x="1392" y="1392"/>
                <a:ext cx="0" cy="192"/>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2" name="Oval 13"/>
              <p:cNvSpPr>
                <a:spLocks noChangeArrowheads="1"/>
              </p:cNvSpPr>
              <p:nvPr/>
            </p:nvSpPr>
            <p:spPr bwMode="auto">
              <a:xfrm>
                <a:off x="1344" y="1296"/>
                <a:ext cx="96" cy="96"/>
              </a:xfrm>
              <a:prstGeom prst="ellipse">
                <a:avLst/>
              </a:prstGeom>
              <a:noFill/>
              <a:ln w="12700" cap="sq">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14" name="Group 14"/>
            <p:cNvGrpSpPr>
              <a:grpSpLocks/>
            </p:cNvGrpSpPr>
            <p:nvPr/>
          </p:nvGrpSpPr>
          <p:grpSpPr bwMode="auto">
            <a:xfrm>
              <a:off x="1908" y="954"/>
              <a:ext cx="96" cy="288"/>
              <a:chOff x="1344" y="1296"/>
              <a:chExt cx="96" cy="288"/>
            </a:xfrm>
          </p:grpSpPr>
          <p:sp>
            <p:nvSpPr>
              <p:cNvPr id="12319" name="Line 15"/>
              <p:cNvSpPr>
                <a:spLocks noChangeShapeType="1"/>
              </p:cNvSpPr>
              <p:nvPr/>
            </p:nvSpPr>
            <p:spPr bwMode="auto">
              <a:xfrm flipV="1">
                <a:off x="1392" y="1392"/>
                <a:ext cx="0" cy="192"/>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0" name="Oval 16"/>
              <p:cNvSpPr>
                <a:spLocks noChangeArrowheads="1"/>
              </p:cNvSpPr>
              <p:nvPr/>
            </p:nvSpPr>
            <p:spPr bwMode="auto">
              <a:xfrm>
                <a:off x="1344" y="1296"/>
                <a:ext cx="96" cy="96"/>
              </a:xfrm>
              <a:prstGeom prst="ellipse">
                <a:avLst/>
              </a:prstGeom>
              <a:noFill/>
              <a:ln w="12700" cap="sq">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15" name="Text Box 17"/>
            <p:cNvSpPr txBox="1">
              <a:spLocks noChangeArrowheads="1"/>
            </p:cNvSpPr>
            <p:nvPr/>
          </p:nvSpPr>
          <p:spPr bwMode="auto">
            <a:xfrm>
              <a:off x="558" y="678"/>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latin typeface="Times New Roman" pitchFamily="18" charset="0"/>
                </a:rPr>
                <a:t>name</a:t>
              </a:r>
            </a:p>
          </p:txBody>
        </p:sp>
        <p:sp>
          <p:nvSpPr>
            <p:cNvPr id="12316" name="Text Box 18"/>
            <p:cNvSpPr txBox="1">
              <a:spLocks noChangeArrowheads="1"/>
            </p:cNvSpPr>
            <p:nvPr/>
          </p:nvSpPr>
          <p:spPr bwMode="auto">
            <a:xfrm>
              <a:off x="1086" y="678"/>
              <a:ext cx="4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sz="2400">
                <a:latin typeface="Times New Roman" pitchFamily="18" charset="0"/>
              </a:endParaRPr>
            </a:p>
          </p:txBody>
        </p:sp>
        <p:sp>
          <p:nvSpPr>
            <p:cNvPr id="12317" name="Text Box 19"/>
            <p:cNvSpPr txBox="1">
              <a:spLocks noChangeArrowheads="1"/>
            </p:cNvSpPr>
            <p:nvPr/>
          </p:nvSpPr>
          <p:spPr bwMode="auto">
            <a:xfrm>
              <a:off x="1806" y="678"/>
              <a:ext cx="10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latin typeface="Times New Roman" pitchFamily="18" charset="0"/>
                </a:rPr>
                <a:t>yr finished</a:t>
              </a:r>
            </a:p>
          </p:txBody>
        </p:sp>
        <p:sp>
          <p:nvSpPr>
            <p:cNvPr id="12318" name="Text Box 34"/>
            <p:cNvSpPr txBox="1">
              <a:spLocks noChangeArrowheads="1"/>
            </p:cNvSpPr>
            <p:nvPr/>
          </p:nvSpPr>
          <p:spPr bwMode="auto">
            <a:xfrm>
              <a:off x="1095" y="675"/>
              <a:ext cx="84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latin typeface="Times New Roman" pitchFamily="18" charset="0"/>
                </a:rPr>
                <a:t>location</a:t>
              </a:r>
            </a:p>
          </p:txBody>
        </p:sp>
      </p:grpSp>
      <p:grpSp>
        <p:nvGrpSpPr>
          <p:cNvPr id="12296" name="Group 40"/>
          <p:cNvGrpSpPr>
            <a:grpSpLocks/>
          </p:cNvGrpSpPr>
          <p:nvPr/>
        </p:nvGrpSpPr>
        <p:grpSpPr bwMode="auto">
          <a:xfrm>
            <a:off x="6796089" y="823914"/>
            <a:ext cx="3081337" cy="2147887"/>
            <a:chOff x="3321" y="519"/>
            <a:chExt cx="1941" cy="1353"/>
          </a:xfrm>
        </p:grpSpPr>
        <p:sp>
          <p:nvSpPr>
            <p:cNvPr id="12297" name="Text Box 3"/>
            <p:cNvSpPr txBox="1">
              <a:spLocks noChangeArrowheads="1"/>
            </p:cNvSpPr>
            <p:nvPr/>
          </p:nvSpPr>
          <p:spPr bwMode="auto">
            <a:xfrm>
              <a:off x="3534" y="1224"/>
              <a:ext cx="1296" cy="648"/>
            </a:xfrm>
            <a:prstGeom prst="rect">
              <a:avLst/>
            </a:prstGeom>
            <a:noFill/>
            <a:ln w="2540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83464" tIns="137160" rIns="283464" bIns="13716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latin typeface="Arial Black" pitchFamily="34" charset="0"/>
                </a:rPr>
                <a:t>Famous Person</a:t>
              </a:r>
            </a:p>
          </p:txBody>
        </p:sp>
        <p:grpSp>
          <p:nvGrpSpPr>
            <p:cNvPr id="12298" name="Group 20"/>
            <p:cNvGrpSpPr>
              <a:grpSpLocks/>
            </p:cNvGrpSpPr>
            <p:nvPr/>
          </p:nvGrpSpPr>
          <p:grpSpPr bwMode="auto">
            <a:xfrm>
              <a:off x="3582" y="936"/>
              <a:ext cx="96" cy="288"/>
              <a:chOff x="1344" y="1296"/>
              <a:chExt cx="96" cy="288"/>
            </a:xfrm>
          </p:grpSpPr>
          <p:sp>
            <p:nvSpPr>
              <p:cNvPr id="12309" name="Line 21"/>
              <p:cNvSpPr>
                <a:spLocks noChangeShapeType="1"/>
              </p:cNvSpPr>
              <p:nvPr/>
            </p:nvSpPr>
            <p:spPr bwMode="auto">
              <a:xfrm flipV="1">
                <a:off x="1392" y="1392"/>
                <a:ext cx="0" cy="192"/>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0" name="Oval 22"/>
              <p:cNvSpPr>
                <a:spLocks noChangeArrowheads="1"/>
              </p:cNvSpPr>
              <p:nvPr/>
            </p:nvSpPr>
            <p:spPr bwMode="auto">
              <a:xfrm>
                <a:off x="1344" y="1296"/>
                <a:ext cx="96" cy="96"/>
              </a:xfrm>
              <a:prstGeom prst="ellipse">
                <a:avLst/>
              </a:prstGeom>
              <a:solidFill>
                <a:srgbClr val="000000"/>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299" name="Group 23"/>
            <p:cNvGrpSpPr>
              <a:grpSpLocks/>
            </p:cNvGrpSpPr>
            <p:nvPr/>
          </p:nvGrpSpPr>
          <p:grpSpPr bwMode="auto">
            <a:xfrm>
              <a:off x="4110" y="936"/>
              <a:ext cx="96" cy="288"/>
              <a:chOff x="1344" y="1296"/>
              <a:chExt cx="96" cy="288"/>
            </a:xfrm>
          </p:grpSpPr>
          <p:sp>
            <p:nvSpPr>
              <p:cNvPr id="12307" name="Line 24"/>
              <p:cNvSpPr>
                <a:spLocks noChangeShapeType="1"/>
              </p:cNvSpPr>
              <p:nvPr/>
            </p:nvSpPr>
            <p:spPr bwMode="auto">
              <a:xfrm flipV="1">
                <a:off x="1392" y="1392"/>
                <a:ext cx="0" cy="192"/>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8" name="Oval 25"/>
              <p:cNvSpPr>
                <a:spLocks noChangeArrowheads="1"/>
              </p:cNvSpPr>
              <p:nvPr/>
            </p:nvSpPr>
            <p:spPr bwMode="auto">
              <a:xfrm>
                <a:off x="1344" y="1296"/>
                <a:ext cx="96" cy="96"/>
              </a:xfrm>
              <a:prstGeom prst="ellipse">
                <a:avLst/>
              </a:prstGeom>
              <a:noFill/>
              <a:ln w="12700" cap="sq">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00" name="Text Box 26"/>
            <p:cNvSpPr txBox="1">
              <a:spLocks noChangeArrowheads="1"/>
            </p:cNvSpPr>
            <p:nvPr/>
          </p:nvSpPr>
          <p:spPr bwMode="auto">
            <a:xfrm>
              <a:off x="3321" y="690"/>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latin typeface="Times New Roman" pitchFamily="18" charset="0"/>
                </a:rPr>
                <a:t>name</a:t>
              </a:r>
            </a:p>
          </p:txBody>
        </p:sp>
        <p:sp>
          <p:nvSpPr>
            <p:cNvPr id="12301" name="Text Box 27"/>
            <p:cNvSpPr txBox="1">
              <a:spLocks noChangeArrowheads="1"/>
            </p:cNvSpPr>
            <p:nvPr/>
          </p:nvSpPr>
          <p:spPr bwMode="auto">
            <a:xfrm>
              <a:off x="3939" y="672"/>
              <a:ext cx="4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latin typeface="Times New Roman" pitchFamily="18" charset="0"/>
                </a:rPr>
                <a:t>birth</a:t>
              </a:r>
            </a:p>
          </p:txBody>
        </p:sp>
        <p:sp>
          <p:nvSpPr>
            <p:cNvPr id="12302" name="Text Box 28"/>
            <p:cNvSpPr txBox="1">
              <a:spLocks noChangeArrowheads="1"/>
            </p:cNvSpPr>
            <p:nvPr/>
          </p:nvSpPr>
          <p:spPr bwMode="auto">
            <a:xfrm>
              <a:off x="4350" y="519"/>
              <a:ext cx="91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sz="2400">
                <a:latin typeface="Times New Roman" pitchFamily="18" charset="0"/>
              </a:endParaRPr>
            </a:p>
          </p:txBody>
        </p:sp>
        <p:grpSp>
          <p:nvGrpSpPr>
            <p:cNvPr id="12303" name="Group 35"/>
            <p:cNvGrpSpPr>
              <a:grpSpLocks/>
            </p:cNvGrpSpPr>
            <p:nvPr/>
          </p:nvGrpSpPr>
          <p:grpSpPr bwMode="auto">
            <a:xfrm>
              <a:off x="4629" y="924"/>
              <a:ext cx="96" cy="288"/>
              <a:chOff x="1344" y="1296"/>
              <a:chExt cx="96" cy="288"/>
            </a:xfrm>
          </p:grpSpPr>
          <p:sp>
            <p:nvSpPr>
              <p:cNvPr id="12305" name="Line 36"/>
              <p:cNvSpPr>
                <a:spLocks noChangeShapeType="1"/>
              </p:cNvSpPr>
              <p:nvPr/>
            </p:nvSpPr>
            <p:spPr bwMode="auto">
              <a:xfrm flipV="1">
                <a:off x="1392" y="1392"/>
                <a:ext cx="0" cy="192"/>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6" name="Oval 37"/>
              <p:cNvSpPr>
                <a:spLocks noChangeArrowheads="1"/>
              </p:cNvSpPr>
              <p:nvPr/>
            </p:nvSpPr>
            <p:spPr bwMode="auto">
              <a:xfrm>
                <a:off x="1344" y="1296"/>
                <a:ext cx="96" cy="96"/>
              </a:xfrm>
              <a:prstGeom prst="ellipse">
                <a:avLst/>
              </a:prstGeom>
              <a:noFill/>
              <a:ln w="12700" cap="sq">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04" name="Text Box 38"/>
            <p:cNvSpPr txBox="1">
              <a:spLocks noChangeArrowheads="1"/>
            </p:cNvSpPr>
            <p:nvPr/>
          </p:nvSpPr>
          <p:spPr bwMode="auto">
            <a:xfrm>
              <a:off x="4458" y="660"/>
              <a:ext cx="65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latin typeface="Times New Roman" pitchFamily="18" charset="0"/>
                </a:rPr>
                <a:t>death</a:t>
              </a:r>
            </a:p>
          </p:txBody>
        </p:sp>
      </p:grpSp>
    </p:spTree>
    <p:extLst>
      <p:ext uri="{BB962C8B-B14F-4D97-AF65-F5344CB8AC3E}">
        <p14:creationId xmlns:p14="http://schemas.microsoft.com/office/powerpoint/2010/main" val="41474097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0"/>
          <p:cNvSpPr>
            <a:spLocks noChangeArrowheads="1"/>
          </p:cNvSpPr>
          <p:nvPr/>
        </p:nvSpPr>
        <p:spPr bwMode="auto">
          <a:xfrm>
            <a:off x="1679576" y="330200"/>
            <a:ext cx="8874125" cy="632618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90144" name="Group 32"/>
          <p:cNvGrpSpPr>
            <a:grpSpLocks/>
          </p:cNvGrpSpPr>
          <p:nvPr/>
        </p:nvGrpSpPr>
        <p:grpSpPr bwMode="auto">
          <a:xfrm>
            <a:off x="1922463" y="596901"/>
            <a:ext cx="4494212" cy="1312863"/>
            <a:chOff x="251" y="376"/>
            <a:chExt cx="2831" cy="827"/>
          </a:xfrm>
        </p:grpSpPr>
        <p:graphicFrame>
          <p:nvGraphicFramePr>
            <p:cNvPr id="13326" name="Object 3"/>
            <p:cNvGraphicFramePr>
              <a:graphicFrameLocks noChangeAspect="1"/>
            </p:cNvGraphicFramePr>
            <p:nvPr/>
          </p:nvGraphicFramePr>
          <p:xfrm>
            <a:off x="251" y="463"/>
            <a:ext cx="2831" cy="740"/>
          </p:xfrm>
          <a:graphic>
            <a:graphicData uri="http://schemas.openxmlformats.org/presentationml/2006/ole">
              <mc:AlternateContent xmlns:mc="http://schemas.openxmlformats.org/markup-compatibility/2006">
                <mc:Choice xmlns:v="urn:schemas-microsoft-com:vml" Requires="v">
                  <p:oleObj spid="_x0000_s3184" name="Document" r:id="rId4" imgW="4602480" imgH="1286256" progId="Word.Document.8">
                    <p:embed/>
                  </p:oleObj>
                </mc:Choice>
                <mc:Fallback>
                  <p:oleObj name="Document" r:id="rId4" imgW="4602480" imgH="1286256"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 y="463"/>
                          <a:ext cx="2831" cy="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27" name="Text Box 4"/>
            <p:cNvSpPr txBox="1">
              <a:spLocks noChangeArrowheads="1"/>
            </p:cNvSpPr>
            <p:nvPr/>
          </p:nvSpPr>
          <p:spPr bwMode="auto">
            <a:xfrm>
              <a:off x="344" y="376"/>
              <a:ext cx="1935"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a:t>Landmark</a:t>
              </a:r>
            </a:p>
          </p:txBody>
        </p:sp>
      </p:grpSp>
      <p:grpSp>
        <p:nvGrpSpPr>
          <p:cNvPr id="90145" name="Group 33"/>
          <p:cNvGrpSpPr>
            <a:grpSpLocks/>
          </p:cNvGrpSpPr>
          <p:nvPr/>
        </p:nvGrpSpPr>
        <p:grpSpPr bwMode="auto">
          <a:xfrm>
            <a:off x="2039939" y="2103439"/>
            <a:ext cx="4078287" cy="1914525"/>
            <a:chOff x="325" y="1325"/>
            <a:chExt cx="2569" cy="1206"/>
          </a:xfrm>
        </p:grpSpPr>
        <p:graphicFrame>
          <p:nvGraphicFramePr>
            <p:cNvPr id="13324" name="Object 6"/>
            <p:cNvGraphicFramePr>
              <a:graphicFrameLocks noChangeAspect="1"/>
            </p:cNvGraphicFramePr>
            <p:nvPr/>
          </p:nvGraphicFramePr>
          <p:xfrm>
            <a:off x="325" y="1425"/>
            <a:ext cx="2569" cy="1106"/>
          </p:xfrm>
          <a:graphic>
            <a:graphicData uri="http://schemas.openxmlformats.org/presentationml/2006/ole">
              <mc:AlternateContent xmlns:mc="http://schemas.openxmlformats.org/markup-compatibility/2006">
                <mc:Choice xmlns:v="urn:schemas-microsoft-com:vml" Requires="v">
                  <p:oleObj spid="_x0000_s3185" name="Document" r:id="rId6" imgW="4047744" imgH="1767840" progId="Word.Document.8">
                    <p:embed/>
                  </p:oleObj>
                </mc:Choice>
                <mc:Fallback>
                  <p:oleObj name="Document" r:id="rId6" imgW="4047744" imgH="1767840" progId="Word.Documen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5" y="1425"/>
                          <a:ext cx="2569" cy="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25" name="Text Box 7"/>
            <p:cNvSpPr txBox="1">
              <a:spLocks noChangeArrowheads="1"/>
            </p:cNvSpPr>
            <p:nvPr/>
          </p:nvSpPr>
          <p:spPr bwMode="auto">
            <a:xfrm>
              <a:off x="373" y="1325"/>
              <a:ext cx="126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a:t>Famous Person</a:t>
              </a:r>
            </a:p>
          </p:txBody>
        </p:sp>
      </p:grpSp>
      <p:grpSp>
        <p:nvGrpSpPr>
          <p:cNvPr id="90124" name="Group 12"/>
          <p:cNvGrpSpPr>
            <a:grpSpLocks/>
          </p:cNvGrpSpPr>
          <p:nvPr/>
        </p:nvGrpSpPr>
        <p:grpSpPr bwMode="auto">
          <a:xfrm>
            <a:off x="1949451" y="4171951"/>
            <a:ext cx="4360863" cy="2168525"/>
            <a:chOff x="457" y="2475"/>
            <a:chExt cx="2747" cy="1366"/>
          </a:xfrm>
        </p:grpSpPr>
        <p:graphicFrame>
          <p:nvGraphicFramePr>
            <p:cNvPr id="13322" name="Object 9"/>
            <p:cNvGraphicFramePr>
              <a:graphicFrameLocks noChangeAspect="1"/>
            </p:cNvGraphicFramePr>
            <p:nvPr/>
          </p:nvGraphicFramePr>
          <p:xfrm>
            <a:off x="457" y="2519"/>
            <a:ext cx="2747" cy="1322"/>
          </p:xfrm>
          <a:graphic>
            <a:graphicData uri="http://schemas.openxmlformats.org/presentationml/2006/ole">
              <mc:AlternateContent xmlns:mc="http://schemas.openxmlformats.org/markup-compatibility/2006">
                <mc:Choice xmlns:v="urn:schemas-microsoft-com:vml" Requires="v">
                  <p:oleObj spid="_x0000_s3186" name="Document" r:id="rId8" imgW="4364736" imgH="2100072" progId="Word.Document.8">
                    <p:embed/>
                  </p:oleObj>
                </mc:Choice>
                <mc:Fallback>
                  <p:oleObj name="Document" r:id="rId8" imgW="4364736" imgH="2100072" progId="Word.Document.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 y="2519"/>
                          <a:ext cx="2747" cy="1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23" name="Text Box 10"/>
            <p:cNvSpPr txBox="1">
              <a:spLocks noChangeArrowheads="1"/>
            </p:cNvSpPr>
            <p:nvPr/>
          </p:nvSpPr>
          <p:spPr bwMode="auto">
            <a:xfrm>
              <a:off x="598" y="2475"/>
              <a:ext cx="216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solidFill>
                    <a:srgbClr val="FF3300"/>
                  </a:solidFill>
                </a:rPr>
                <a:t>Landmark For Famous Person</a:t>
              </a:r>
            </a:p>
          </p:txBody>
        </p:sp>
      </p:grpSp>
      <p:graphicFrame>
        <p:nvGraphicFramePr>
          <p:cNvPr id="90140" name="Object 28"/>
          <p:cNvGraphicFramePr>
            <a:graphicFrameLocks noChangeAspect="1"/>
          </p:cNvGraphicFramePr>
          <p:nvPr/>
        </p:nvGraphicFramePr>
        <p:xfrm>
          <a:off x="6103939" y="877889"/>
          <a:ext cx="4078287" cy="1265237"/>
        </p:xfrm>
        <a:graphic>
          <a:graphicData uri="http://schemas.openxmlformats.org/presentationml/2006/ole">
            <mc:AlternateContent xmlns:mc="http://schemas.openxmlformats.org/markup-compatibility/2006">
              <mc:Choice xmlns:v="urn:schemas-microsoft-com:vml" Requires="v">
                <p:oleObj spid="_x0000_s3187" name="Document" r:id="rId10" imgW="4114800" imgH="1374648" progId="Word.Document.8">
                  <p:embed/>
                </p:oleObj>
              </mc:Choice>
              <mc:Fallback>
                <p:oleObj name="Document" r:id="rId10" imgW="4114800" imgH="1374648" progId="Word.Document.8">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03939" y="877889"/>
                        <a:ext cx="4078287" cy="1265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0141" name="Object 29"/>
          <p:cNvGraphicFramePr>
            <a:graphicFrameLocks noChangeAspect="1"/>
          </p:cNvGraphicFramePr>
          <p:nvPr/>
        </p:nvGraphicFramePr>
        <p:xfrm>
          <a:off x="5751514" y="2424114"/>
          <a:ext cx="3690937" cy="1608137"/>
        </p:xfrm>
        <a:graphic>
          <a:graphicData uri="http://schemas.openxmlformats.org/presentationml/2006/ole">
            <mc:AlternateContent xmlns:mc="http://schemas.openxmlformats.org/markup-compatibility/2006">
              <mc:Choice xmlns:v="urn:schemas-microsoft-com:vml" Requires="v">
                <p:oleObj spid="_x0000_s3188" name="Document" r:id="rId12" imgW="3700272" imgH="1621536" progId="Word.Document.8">
                  <p:embed/>
                </p:oleObj>
              </mc:Choice>
              <mc:Fallback>
                <p:oleObj name="Document" r:id="rId12" imgW="3700272" imgH="1621536" progId="Word.Document.8">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51514" y="2424114"/>
                        <a:ext cx="3690937" cy="160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143" name="Text Box 31"/>
          <p:cNvSpPr txBox="1">
            <a:spLocks noChangeArrowheads="1"/>
          </p:cNvSpPr>
          <p:nvPr/>
        </p:nvSpPr>
        <p:spPr bwMode="auto">
          <a:xfrm>
            <a:off x="7175501" y="4437064"/>
            <a:ext cx="2443163" cy="14747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dirty="0"/>
              <a:t>In Chapter 5 we will discuss which of these alternatives is the best in different situations</a:t>
            </a:r>
          </a:p>
        </p:txBody>
      </p:sp>
      <p:sp>
        <p:nvSpPr>
          <p:cNvPr id="13314" name="Slide Number Placeholder 1"/>
          <p:cNvSpPr>
            <a:spLocks noGrp="1"/>
          </p:cNvSpPr>
          <p:nvPr>
            <p:ph type="sldNum"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7A8301F-F601-4D12-8F0A-CDA4F779A57E}" type="slidenum">
              <a:rPr lang="en-US" smtClean="0">
                <a:solidFill>
                  <a:schemeClr val="accent2"/>
                </a:solidFill>
              </a:rPr>
              <a:pPr eaLnBrk="1" hangingPunct="1"/>
              <a:t>34</a:t>
            </a:fld>
            <a:endParaRPr lang="en-US" smtClean="0">
              <a:solidFill>
                <a:schemeClr val="accent2"/>
              </a:solidFill>
            </a:endParaRPr>
          </a:p>
        </p:txBody>
      </p:sp>
    </p:spTree>
    <p:extLst>
      <p:ext uri="{BB962C8B-B14F-4D97-AF65-F5344CB8AC3E}">
        <p14:creationId xmlns:p14="http://schemas.microsoft.com/office/powerpoint/2010/main" val="17142181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90144"/>
                                        </p:tgtEl>
                                        <p:attrNameLst>
                                          <p:attrName>style.visibility</p:attrName>
                                        </p:attrNameLst>
                                      </p:cBhvr>
                                      <p:to>
                                        <p:strVal val="visible"/>
                                      </p:to>
                                    </p:set>
                                    <p:anim calcmode="lin" valueType="num">
                                      <p:cBhvr additive="base">
                                        <p:cTn id="7" dur="500" fill="hold"/>
                                        <p:tgtEl>
                                          <p:spTgt spid="90144"/>
                                        </p:tgtEl>
                                        <p:attrNameLst>
                                          <p:attrName>ppt_x</p:attrName>
                                        </p:attrNameLst>
                                      </p:cBhvr>
                                      <p:tavLst>
                                        <p:tav tm="0">
                                          <p:val>
                                            <p:strVal val="0-#ppt_w/2"/>
                                          </p:val>
                                        </p:tav>
                                        <p:tav tm="100000">
                                          <p:val>
                                            <p:strVal val="#ppt_x"/>
                                          </p:val>
                                        </p:tav>
                                      </p:tavLst>
                                    </p:anim>
                                    <p:anim calcmode="lin" valueType="num">
                                      <p:cBhvr additive="base">
                                        <p:cTn id="8" dur="500" fill="hold"/>
                                        <p:tgtEl>
                                          <p:spTgt spid="9014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90145"/>
                                        </p:tgtEl>
                                        <p:attrNameLst>
                                          <p:attrName>style.visibility</p:attrName>
                                        </p:attrNameLst>
                                      </p:cBhvr>
                                      <p:to>
                                        <p:strVal val="visible"/>
                                      </p:to>
                                    </p:set>
                                    <p:anim calcmode="lin" valueType="num">
                                      <p:cBhvr additive="base">
                                        <p:cTn id="13" dur="500" fill="hold"/>
                                        <p:tgtEl>
                                          <p:spTgt spid="90145"/>
                                        </p:tgtEl>
                                        <p:attrNameLst>
                                          <p:attrName>ppt_x</p:attrName>
                                        </p:attrNameLst>
                                      </p:cBhvr>
                                      <p:tavLst>
                                        <p:tav tm="0">
                                          <p:val>
                                            <p:strVal val="0-#ppt_w/2"/>
                                          </p:val>
                                        </p:tav>
                                        <p:tav tm="100000">
                                          <p:val>
                                            <p:strVal val="#ppt_x"/>
                                          </p:val>
                                        </p:tav>
                                      </p:tavLst>
                                    </p:anim>
                                    <p:anim calcmode="lin" valueType="num">
                                      <p:cBhvr additive="base">
                                        <p:cTn id="14" dur="500" fill="hold"/>
                                        <p:tgtEl>
                                          <p:spTgt spid="9014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90140"/>
                                        </p:tgtEl>
                                        <p:attrNameLst>
                                          <p:attrName>style.visibility</p:attrName>
                                        </p:attrNameLst>
                                      </p:cBhvr>
                                      <p:to>
                                        <p:strVal val="visible"/>
                                      </p:to>
                                    </p:set>
                                    <p:anim calcmode="lin" valueType="num">
                                      <p:cBhvr additive="base">
                                        <p:cTn id="19" dur="500" fill="hold"/>
                                        <p:tgtEl>
                                          <p:spTgt spid="90140"/>
                                        </p:tgtEl>
                                        <p:attrNameLst>
                                          <p:attrName>ppt_x</p:attrName>
                                        </p:attrNameLst>
                                      </p:cBhvr>
                                      <p:tavLst>
                                        <p:tav tm="0">
                                          <p:val>
                                            <p:strVal val="0-#ppt_w/2"/>
                                          </p:val>
                                        </p:tav>
                                        <p:tav tm="100000">
                                          <p:val>
                                            <p:strVal val="#ppt_x"/>
                                          </p:val>
                                        </p:tav>
                                      </p:tavLst>
                                    </p:anim>
                                    <p:anim calcmode="lin" valueType="num">
                                      <p:cBhvr additive="base">
                                        <p:cTn id="20" dur="500" fill="hold"/>
                                        <p:tgtEl>
                                          <p:spTgt spid="90140"/>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0140"/>
                                        </p:tgtEl>
                                        <p:attrNameLst>
                                          <p:attrName>style.visibility</p:attrName>
                                        </p:attrNameLst>
                                      </p:cBhvr>
                                      <p:to>
                                        <p:strVal val="hidden"/>
                                      </p:to>
                                    </p:set>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90141"/>
                                        </p:tgtEl>
                                        <p:attrNameLst>
                                          <p:attrName>style.visibility</p:attrName>
                                        </p:attrNameLst>
                                      </p:cBhvr>
                                      <p:to>
                                        <p:strVal val="visible"/>
                                      </p:to>
                                    </p:set>
                                    <p:anim calcmode="lin" valueType="num">
                                      <p:cBhvr additive="base">
                                        <p:cTn id="25" dur="500" fill="hold"/>
                                        <p:tgtEl>
                                          <p:spTgt spid="90141"/>
                                        </p:tgtEl>
                                        <p:attrNameLst>
                                          <p:attrName>ppt_x</p:attrName>
                                        </p:attrNameLst>
                                      </p:cBhvr>
                                      <p:tavLst>
                                        <p:tav tm="0">
                                          <p:val>
                                            <p:strVal val="0-#ppt_w/2"/>
                                          </p:val>
                                        </p:tav>
                                        <p:tav tm="100000">
                                          <p:val>
                                            <p:strVal val="#ppt_x"/>
                                          </p:val>
                                        </p:tav>
                                      </p:tavLst>
                                    </p:anim>
                                    <p:anim calcmode="lin" valueType="num">
                                      <p:cBhvr additive="base">
                                        <p:cTn id="26" dur="500" fill="hold"/>
                                        <p:tgtEl>
                                          <p:spTgt spid="90141"/>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0141"/>
                                        </p:tgtEl>
                                        <p:attrNameLst>
                                          <p:attrName>style.visibility</p:attrName>
                                        </p:attrNameLst>
                                      </p:cBhvr>
                                      <p:to>
                                        <p:strVal val="hidden"/>
                                      </p:to>
                                    </p:set>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90124"/>
                                        </p:tgtEl>
                                        <p:attrNameLst>
                                          <p:attrName>style.visibility</p:attrName>
                                        </p:attrNameLst>
                                      </p:cBhvr>
                                      <p:to>
                                        <p:strVal val="visible"/>
                                      </p:to>
                                    </p:set>
                                    <p:anim calcmode="lin" valueType="num">
                                      <p:cBhvr additive="base">
                                        <p:cTn id="31" dur="500" fill="hold"/>
                                        <p:tgtEl>
                                          <p:spTgt spid="90124"/>
                                        </p:tgtEl>
                                        <p:attrNameLst>
                                          <p:attrName>ppt_x</p:attrName>
                                        </p:attrNameLst>
                                      </p:cBhvr>
                                      <p:tavLst>
                                        <p:tav tm="0">
                                          <p:val>
                                            <p:strVal val="0-#ppt_w/2"/>
                                          </p:val>
                                        </p:tav>
                                        <p:tav tm="100000">
                                          <p:val>
                                            <p:strVal val="#ppt_x"/>
                                          </p:val>
                                        </p:tav>
                                      </p:tavLst>
                                    </p:anim>
                                    <p:anim calcmode="lin" valueType="num">
                                      <p:cBhvr additive="base">
                                        <p:cTn id="32" dur="500" fill="hold"/>
                                        <p:tgtEl>
                                          <p:spTgt spid="90124"/>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0124"/>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0143"/>
                                        </p:tgtEl>
                                        <p:attrNameLst>
                                          <p:attrName>style.visibility</p:attrName>
                                        </p:attrNameLst>
                                      </p:cBhvr>
                                      <p:to>
                                        <p:strVal val="visible"/>
                                      </p:to>
                                    </p:set>
                                    <p:anim calcmode="lin" valueType="num">
                                      <p:cBhvr additive="base">
                                        <p:cTn id="37" dur="500" fill="hold"/>
                                        <p:tgtEl>
                                          <p:spTgt spid="90143"/>
                                        </p:tgtEl>
                                        <p:attrNameLst>
                                          <p:attrName>ppt_x</p:attrName>
                                        </p:attrNameLst>
                                      </p:cBhvr>
                                      <p:tavLst>
                                        <p:tav tm="0">
                                          <p:val>
                                            <p:strVal val="0-#ppt_w/2"/>
                                          </p:val>
                                        </p:tav>
                                        <p:tav tm="100000">
                                          <p:val>
                                            <p:strVal val="#ppt_x"/>
                                          </p:val>
                                        </p:tav>
                                      </p:tavLst>
                                    </p:anim>
                                    <p:anim calcmode="lin" valueType="num">
                                      <p:cBhvr additive="base">
                                        <p:cTn id="38" dur="500" fill="hold"/>
                                        <p:tgtEl>
                                          <p:spTgt spid="90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43"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AF74D29C-A5FB-4798-84C7-20B0925AA6DD}" type="slidenum">
              <a:rPr lang="en-US" smtClean="0">
                <a:solidFill>
                  <a:srgbClr val="19138D"/>
                </a:solidFill>
              </a:rPr>
              <a:pPr>
                <a:defRPr/>
              </a:pPr>
              <a:t>35</a:t>
            </a:fld>
            <a:endParaRPr lang="en-US">
              <a:solidFill>
                <a:srgbClr val="19138D"/>
              </a:solidFill>
            </a:endParaRPr>
          </a:p>
        </p:txBody>
      </p:sp>
      <p:grpSp>
        <p:nvGrpSpPr>
          <p:cNvPr id="3" name="Group 2"/>
          <p:cNvGrpSpPr>
            <a:grpSpLocks/>
          </p:cNvGrpSpPr>
          <p:nvPr/>
        </p:nvGrpSpPr>
        <p:grpSpPr bwMode="auto">
          <a:xfrm>
            <a:off x="2171701" y="698501"/>
            <a:ext cx="7658099" cy="5803900"/>
            <a:chOff x="1125" y="1898"/>
            <a:chExt cx="9655" cy="7681"/>
          </a:xfrm>
        </p:grpSpPr>
        <p:sp>
          <p:nvSpPr>
            <p:cNvPr id="4" name="Text Box 162"/>
            <p:cNvSpPr txBox="1">
              <a:spLocks noChangeArrowheads="1"/>
            </p:cNvSpPr>
            <p:nvPr/>
          </p:nvSpPr>
          <p:spPr bwMode="auto">
            <a:xfrm>
              <a:off x="8246" y="2488"/>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1..1</a:t>
              </a:r>
              <a:endParaRPr lang="en-US" sz="1050">
                <a:latin typeface="Calibri"/>
                <a:ea typeface="Calibri"/>
                <a:cs typeface="Times New Roman"/>
              </a:endParaRPr>
            </a:p>
          </p:txBody>
        </p:sp>
        <p:sp>
          <p:nvSpPr>
            <p:cNvPr id="5" name="Text Box 163"/>
            <p:cNvSpPr txBox="1">
              <a:spLocks noChangeArrowheads="1"/>
            </p:cNvSpPr>
            <p:nvPr/>
          </p:nvSpPr>
          <p:spPr bwMode="auto">
            <a:xfrm>
              <a:off x="8108" y="4002"/>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1..1</a:t>
              </a:r>
              <a:endParaRPr lang="en-US" sz="1050">
                <a:latin typeface="Calibri"/>
                <a:ea typeface="Calibri"/>
                <a:cs typeface="Times New Roman"/>
              </a:endParaRPr>
            </a:p>
          </p:txBody>
        </p:sp>
        <p:sp>
          <p:nvSpPr>
            <p:cNvPr id="6" name="Text Box 164"/>
            <p:cNvSpPr txBox="1">
              <a:spLocks noChangeArrowheads="1"/>
            </p:cNvSpPr>
            <p:nvPr/>
          </p:nvSpPr>
          <p:spPr bwMode="auto">
            <a:xfrm>
              <a:off x="8103" y="4611"/>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0..1</a:t>
              </a:r>
              <a:endParaRPr lang="en-US" sz="1050">
                <a:latin typeface="Calibri"/>
                <a:ea typeface="Calibri"/>
                <a:cs typeface="Times New Roman"/>
              </a:endParaRPr>
            </a:p>
          </p:txBody>
        </p:sp>
        <p:sp>
          <p:nvSpPr>
            <p:cNvPr id="7" name="Text Box 165"/>
            <p:cNvSpPr txBox="1">
              <a:spLocks noChangeArrowheads="1"/>
            </p:cNvSpPr>
            <p:nvPr/>
          </p:nvSpPr>
          <p:spPr bwMode="auto">
            <a:xfrm>
              <a:off x="8276" y="6203"/>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1..1</a:t>
              </a:r>
              <a:endParaRPr lang="en-US" sz="1050">
                <a:latin typeface="Calibri"/>
                <a:ea typeface="Calibri"/>
                <a:cs typeface="Times New Roman"/>
              </a:endParaRPr>
            </a:p>
          </p:txBody>
        </p:sp>
        <p:sp>
          <p:nvSpPr>
            <p:cNvPr id="8" name="Text Box 166"/>
            <p:cNvSpPr txBox="1">
              <a:spLocks noChangeArrowheads="1"/>
            </p:cNvSpPr>
            <p:nvPr/>
          </p:nvSpPr>
          <p:spPr bwMode="auto">
            <a:xfrm>
              <a:off x="7274" y="7518"/>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9" name="Text Box 167"/>
            <p:cNvSpPr txBox="1">
              <a:spLocks noChangeArrowheads="1"/>
            </p:cNvSpPr>
            <p:nvPr/>
          </p:nvSpPr>
          <p:spPr bwMode="auto">
            <a:xfrm>
              <a:off x="7399" y="7142"/>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10" name="Text Box 168"/>
            <p:cNvSpPr txBox="1">
              <a:spLocks noChangeArrowheads="1"/>
            </p:cNvSpPr>
            <p:nvPr/>
          </p:nvSpPr>
          <p:spPr bwMode="auto">
            <a:xfrm>
              <a:off x="7043" y="6699"/>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11" name="Text Box 169"/>
            <p:cNvSpPr txBox="1">
              <a:spLocks noChangeArrowheads="1"/>
            </p:cNvSpPr>
            <p:nvPr/>
          </p:nvSpPr>
          <p:spPr bwMode="auto">
            <a:xfrm>
              <a:off x="7130" y="3034"/>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12" name="Text Box 170"/>
            <p:cNvSpPr txBox="1">
              <a:spLocks noChangeArrowheads="1"/>
            </p:cNvSpPr>
            <p:nvPr/>
          </p:nvSpPr>
          <p:spPr bwMode="auto">
            <a:xfrm>
              <a:off x="5329" y="6696"/>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13" name="Text Box 171"/>
            <p:cNvSpPr txBox="1">
              <a:spLocks noChangeArrowheads="1"/>
            </p:cNvSpPr>
            <p:nvPr/>
          </p:nvSpPr>
          <p:spPr bwMode="auto">
            <a:xfrm>
              <a:off x="4626" y="4508"/>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14" name="Text Box 172"/>
            <p:cNvSpPr txBox="1">
              <a:spLocks noChangeArrowheads="1"/>
            </p:cNvSpPr>
            <p:nvPr/>
          </p:nvSpPr>
          <p:spPr bwMode="auto">
            <a:xfrm>
              <a:off x="3326" y="4508"/>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15" name="Text Box 173"/>
            <p:cNvSpPr txBox="1">
              <a:spLocks noChangeArrowheads="1"/>
            </p:cNvSpPr>
            <p:nvPr/>
          </p:nvSpPr>
          <p:spPr bwMode="auto">
            <a:xfrm>
              <a:off x="4626" y="3465"/>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16" name="Text Box 174"/>
            <p:cNvSpPr txBox="1">
              <a:spLocks noChangeArrowheads="1"/>
            </p:cNvSpPr>
            <p:nvPr/>
          </p:nvSpPr>
          <p:spPr bwMode="auto">
            <a:xfrm>
              <a:off x="3295" y="3423"/>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17" name="Text Box 175"/>
            <p:cNvSpPr txBox="1">
              <a:spLocks noChangeArrowheads="1"/>
            </p:cNvSpPr>
            <p:nvPr/>
          </p:nvSpPr>
          <p:spPr bwMode="auto">
            <a:xfrm>
              <a:off x="4641" y="7418"/>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18" name="Text Box 176"/>
            <p:cNvSpPr txBox="1">
              <a:spLocks noChangeArrowheads="1"/>
            </p:cNvSpPr>
            <p:nvPr/>
          </p:nvSpPr>
          <p:spPr bwMode="auto">
            <a:xfrm>
              <a:off x="3424" y="7429"/>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1..1</a:t>
              </a:r>
              <a:endParaRPr lang="en-US" sz="1050">
                <a:latin typeface="Calibri"/>
                <a:ea typeface="Calibri"/>
                <a:cs typeface="Times New Roman"/>
              </a:endParaRPr>
            </a:p>
          </p:txBody>
        </p:sp>
        <p:sp>
          <p:nvSpPr>
            <p:cNvPr id="19" name="Text Box 177"/>
            <p:cNvSpPr txBox="1">
              <a:spLocks noChangeArrowheads="1"/>
            </p:cNvSpPr>
            <p:nvPr/>
          </p:nvSpPr>
          <p:spPr bwMode="auto">
            <a:xfrm>
              <a:off x="5310" y="5190"/>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20" name="Text Box 178"/>
            <p:cNvSpPr txBox="1">
              <a:spLocks noChangeArrowheads="1"/>
            </p:cNvSpPr>
            <p:nvPr/>
          </p:nvSpPr>
          <p:spPr bwMode="auto">
            <a:xfrm>
              <a:off x="7234" y="3916"/>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0..*</a:t>
              </a:r>
              <a:endParaRPr lang="en-US" sz="1050">
                <a:latin typeface="Calibri"/>
                <a:ea typeface="Calibri"/>
                <a:cs typeface="Times New Roman"/>
              </a:endParaRPr>
            </a:p>
          </p:txBody>
        </p:sp>
        <p:sp>
          <p:nvSpPr>
            <p:cNvPr id="21" name="Text Box 179"/>
            <p:cNvSpPr txBox="1">
              <a:spLocks noChangeArrowheads="1"/>
            </p:cNvSpPr>
            <p:nvPr/>
          </p:nvSpPr>
          <p:spPr bwMode="auto">
            <a:xfrm>
              <a:off x="8246" y="8021"/>
              <a:ext cx="394" cy="3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1000"/>
                </a:spcAft>
              </a:pPr>
              <a:r>
                <a:rPr lang="en-US" sz="1050">
                  <a:latin typeface="Arial"/>
                  <a:ea typeface="Calibri"/>
                  <a:cs typeface="Times New Roman"/>
                </a:rPr>
                <a:t>1..1</a:t>
              </a:r>
              <a:endParaRPr lang="en-US" sz="1050">
                <a:latin typeface="Calibri"/>
                <a:ea typeface="Calibri"/>
                <a:cs typeface="Times New Roman"/>
              </a:endParaRPr>
            </a:p>
          </p:txBody>
        </p:sp>
        <p:grpSp>
          <p:nvGrpSpPr>
            <p:cNvPr id="22" name="Group 21"/>
            <p:cNvGrpSpPr>
              <a:grpSpLocks/>
            </p:cNvGrpSpPr>
            <p:nvPr/>
          </p:nvGrpSpPr>
          <p:grpSpPr bwMode="auto">
            <a:xfrm>
              <a:off x="1125" y="1898"/>
              <a:ext cx="9655" cy="7681"/>
              <a:chOff x="1125" y="1898"/>
              <a:chExt cx="9655" cy="7681"/>
            </a:xfrm>
          </p:grpSpPr>
          <p:cxnSp>
            <p:nvCxnSpPr>
              <p:cNvPr id="23" name="AutoShape 181"/>
              <p:cNvCxnSpPr>
                <a:cxnSpLocks noChangeShapeType="1"/>
              </p:cNvCxnSpPr>
              <p:nvPr/>
            </p:nvCxnSpPr>
            <p:spPr bwMode="auto">
              <a:xfrm flipH="1" flipV="1">
                <a:off x="5704" y="5175"/>
                <a:ext cx="8" cy="187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24" name="Group 23"/>
              <p:cNvGrpSpPr>
                <a:grpSpLocks/>
              </p:cNvGrpSpPr>
              <p:nvPr/>
            </p:nvGrpSpPr>
            <p:grpSpPr bwMode="auto">
              <a:xfrm>
                <a:off x="5020" y="3366"/>
                <a:ext cx="2125" cy="1809"/>
                <a:chOff x="2948" y="12558"/>
                <a:chExt cx="2125" cy="1809"/>
              </a:xfrm>
            </p:grpSpPr>
            <p:sp>
              <p:nvSpPr>
                <p:cNvPr id="83" name="Text Box 183"/>
                <p:cNvSpPr txBox="1">
                  <a:spLocks noChangeArrowheads="1"/>
                </p:cNvSpPr>
                <p:nvPr/>
              </p:nvSpPr>
              <p:spPr bwMode="auto">
                <a:xfrm>
                  <a:off x="2963" y="12558"/>
                  <a:ext cx="2110" cy="1809"/>
                </a:xfrm>
                <a:prstGeom prst="rect">
                  <a:avLst/>
                </a:prstGeom>
                <a:solidFill>
                  <a:srgbClr val="FFFFFF"/>
                </a:solidFill>
                <a:ln w="9525">
                  <a:solidFill>
                    <a:srgbClr val="000000"/>
                  </a:solidFill>
                  <a:miter lim="800000"/>
                  <a:headEnd/>
                  <a:tailEnd/>
                </a:ln>
              </p:spPr>
              <p:txBody>
                <a:bodyPr rot="0" vert="horz" wrap="square" lIns="18288" tIns="18288" rIns="18288" bIns="18288" anchor="t" anchorCtr="0" upright="1">
                  <a:noAutofit/>
                </a:bodyPr>
                <a:lstStyle/>
                <a:p>
                  <a:pPr algn="ctr"/>
                  <a:r>
                    <a:rPr lang="en-US" sz="1050" dirty="0">
                      <a:latin typeface="Arial"/>
                      <a:ea typeface="Calibri"/>
                      <a:cs typeface="Times New Roman"/>
                    </a:rPr>
                    <a:t>&lt;&lt;</a:t>
                  </a:r>
                  <a:r>
                    <a:rPr lang="en-US" sz="1050" dirty="0" err="1">
                      <a:latin typeface="Arial"/>
                      <a:ea typeface="Calibri"/>
                      <a:cs typeface="Times New Roman"/>
                    </a:rPr>
                    <a:t>EconomicIncrement</a:t>
                  </a:r>
                  <a:r>
                    <a:rPr lang="en-US" sz="1050" dirty="0">
                      <a:latin typeface="Arial"/>
                      <a:ea typeface="Calibri"/>
                      <a:cs typeface="Times New Roman"/>
                    </a:rPr>
                    <a:t>&gt;&gt;</a:t>
                  </a:r>
                  <a:endParaRPr lang="en-US" sz="1050" dirty="0">
                    <a:latin typeface="Calibri"/>
                    <a:ea typeface="Calibri"/>
                    <a:cs typeface="Times New Roman"/>
                  </a:endParaRPr>
                </a:p>
                <a:p>
                  <a:pPr algn="ctr"/>
                  <a:r>
                    <a:rPr lang="en-US" sz="1050" b="1" dirty="0">
                      <a:latin typeface="Arial"/>
                      <a:ea typeface="Calibri"/>
                      <a:cs typeface="Times New Roman"/>
                    </a:rPr>
                    <a:t>Purchase</a:t>
                  </a:r>
                  <a:r>
                    <a:rPr lang="en-US" sz="1050" dirty="0">
                      <a:latin typeface="Arial"/>
                      <a:ea typeface="Calibri"/>
                      <a:cs typeface="Times New Roman"/>
                    </a:rPr>
                    <a:t> </a:t>
                  </a:r>
                  <a:endParaRPr lang="en-US" sz="1050" dirty="0">
                    <a:latin typeface="Calibri"/>
                    <a:ea typeface="Calibri"/>
                    <a:cs typeface="Times New Roman"/>
                  </a:endParaRPr>
                </a:p>
                <a:p>
                  <a:r>
                    <a:rPr lang="en-US" sz="1050" dirty="0">
                      <a:latin typeface="Arial"/>
                      <a:ea typeface="Calibri"/>
                      <a:cs typeface="Times New Roman"/>
                    </a:rPr>
                    <a:t>-</a:t>
                  </a:r>
                  <a:r>
                    <a:rPr lang="en-US" sz="1050" dirty="0" err="1">
                      <a:latin typeface="Arial"/>
                      <a:ea typeface="Calibri"/>
                      <a:cs typeface="Times New Roman"/>
                    </a:rPr>
                    <a:t>Acq</a:t>
                  </a:r>
                  <a:r>
                    <a:rPr lang="en-US" sz="1050" dirty="0">
                      <a:latin typeface="Arial"/>
                      <a:ea typeface="Calibri"/>
                      <a:cs typeface="Times New Roman"/>
                    </a:rPr>
                    <a:t>-ID (PK)</a:t>
                  </a:r>
                  <a:endParaRPr lang="en-US" sz="1050" dirty="0">
                    <a:latin typeface="Calibri"/>
                    <a:ea typeface="Calibri"/>
                    <a:cs typeface="Times New Roman"/>
                  </a:endParaRPr>
                </a:p>
                <a:p>
                  <a:r>
                    <a:rPr lang="en-US" sz="1050" dirty="0">
                      <a:latin typeface="Arial"/>
                      <a:ea typeface="Calibri"/>
                      <a:cs typeface="Times New Roman"/>
                    </a:rPr>
                    <a:t>-</a:t>
                  </a:r>
                  <a:r>
                    <a:rPr lang="en-US" sz="1050" dirty="0" err="1">
                      <a:latin typeface="Arial"/>
                      <a:ea typeface="Calibri"/>
                      <a:cs typeface="Times New Roman"/>
                    </a:rPr>
                    <a:t>Acq</a:t>
                  </a:r>
                  <a:r>
                    <a:rPr lang="en-US" sz="1050" dirty="0">
                      <a:latin typeface="Arial"/>
                      <a:ea typeface="Calibri"/>
                      <a:cs typeface="Times New Roman"/>
                    </a:rPr>
                    <a:t>-date</a:t>
                  </a:r>
                  <a:endParaRPr lang="en-US" sz="1050" dirty="0">
                    <a:latin typeface="Calibri"/>
                    <a:ea typeface="Calibri"/>
                    <a:cs typeface="Times New Roman"/>
                  </a:endParaRPr>
                </a:p>
                <a:p>
                  <a:r>
                    <a:rPr lang="en-US" sz="1050" dirty="0">
                      <a:latin typeface="Arial"/>
                      <a:ea typeface="Calibri"/>
                      <a:cs typeface="Times New Roman"/>
                    </a:rPr>
                    <a:t>-</a:t>
                  </a:r>
                  <a:r>
                    <a:rPr lang="en-US" sz="1050" dirty="0" err="1">
                      <a:latin typeface="Arial"/>
                      <a:ea typeface="Calibri"/>
                      <a:cs typeface="Times New Roman"/>
                    </a:rPr>
                    <a:t>Acq-amt</a:t>
                  </a:r>
                  <a:endParaRPr lang="en-US" sz="1050" dirty="0">
                    <a:latin typeface="Calibri"/>
                    <a:ea typeface="Calibri"/>
                    <a:cs typeface="Times New Roman"/>
                  </a:endParaRPr>
                </a:p>
              </p:txBody>
            </p:sp>
            <p:cxnSp>
              <p:nvCxnSpPr>
                <p:cNvPr id="84" name="AutoShape 184"/>
                <p:cNvCxnSpPr>
                  <a:cxnSpLocks noChangeShapeType="1"/>
                </p:cNvCxnSpPr>
                <p:nvPr/>
              </p:nvCxnSpPr>
              <p:spPr bwMode="auto">
                <a:xfrm>
                  <a:off x="2963" y="13009"/>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5" name="AutoShape 185"/>
                <p:cNvCxnSpPr>
                  <a:cxnSpLocks noChangeShapeType="1"/>
                </p:cNvCxnSpPr>
                <p:nvPr/>
              </p:nvCxnSpPr>
              <p:spPr bwMode="auto">
                <a:xfrm>
                  <a:off x="2948" y="14150"/>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25" name="Group 24"/>
              <p:cNvGrpSpPr>
                <a:grpSpLocks/>
              </p:cNvGrpSpPr>
              <p:nvPr/>
            </p:nvGrpSpPr>
            <p:grpSpPr bwMode="auto">
              <a:xfrm>
                <a:off x="5088" y="7048"/>
                <a:ext cx="2125" cy="1809"/>
                <a:chOff x="2948" y="12558"/>
                <a:chExt cx="2125" cy="1809"/>
              </a:xfrm>
            </p:grpSpPr>
            <p:sp>
              <p:nvSpPr>
                <p:cNvPr id="80" name="Text Box 187"/>
                <p:cNvSpPr txBox="1">
                  <a:spLocks noChangeArrowheads="1"/>
                </p:cNvSpPr>
                <p:nvPr/>
              </p:nvSpPr>
              <p:spPr bwMode="auto">
                <a:xfrm>
                  <a:off x="2963" y="12558"/>
                  <a:ext cx="2110" cy="1809"/>
                </a:xfrm>
                <a:prstGeom prst="rect">
                  <a:avLst/>
                </a:prstGeom>
                <a:solidFill>
                  <a:srgbClr val="FFFFFF"/>
                </a:solidFill>
                <a:ln w="9525">
                  <a:solidFill>
                    <a:srgbClr val="000000"/>
                  </a:solidFill>
                  <a:miter lim="800000"/>
                  <a:headEnd/>
                  <a:tailEnd/>
                </a:ln>
              </p:spPr>
              <p:txBody>
                <a:bodyPr rot="0" vert="horz" wrap="square" lIns="18288" tIns="18288" rIns="18288" bIns="18288" anchor="t" anchorCtr="0" upright="1">
                  <a:noAutofit/>
                </a:bodyPr>
                <a:lstStyle/>
                <a:p>
                  <a:pPr algn="ctr"/>
                  <a:r>
                    <a:rPr lang="en-US" sz="1050" dirty="0">
                      <a:latin typeface="Arial"/>
                      <a:ea typeface="Calibri"/>
                      <a:cs typeface="Times New Roman"/>
                    </a:rPr>
                    <a:t>&lt;&lt;</a:t>
                  </a:r>
                  <a:r>
                    <a:rPr lang="en-US" sz="1050" dirty="0" err="1">
                      <a:latin typeface="Arial"/>
                      <a:ea typeface="Calibri"/>
                      <a:cs typeface="Times New Roman"/>
                    </a:rPr>
                    <a:t>EconomicDecrement</a:t>
                  </a:r>
                  <a:r>
                    <a:rPr lang="en-US" sz="1050" dirty="0">
                      <a:latin typeface="Arial"/>
                      <a:ea typeface="Calibri"/>
                      <a:cs typeface="Times New Roman"/>
                    </a:rPr>
                    <a:t>&gt;&gt;</a:t>
                  </a:r>
                  <a:endParaRPr lang="en-US" sz="1050" dirty="0">
                    <a:latin typeface="Calibri"/>
                    <a:ea typeface="Calibri"/>
                    <a:cs typeface="Times New Roman"/>
                  </a:endParaRPr>
                </a:p>
                <a:p>
                  <a:pPr algn="ctr"/>
                  <a:r>
                    <a:rPr lang="en-US" sz="1050" b="1" dirty="0">
                      <a:latin typeface="Arial"/>
                      <a:ea typeface="Calibri"/>
                      <a:cs typeface="Times New Roman"/>
                    </a:rPr>
                    <a:t>Cash Disbursement</a:t>
                  </a:r>
                  <a:r>
                    <a:rPr lang="en-US" sz="1050" dirty="0">
                      <a:latin typeface="Arial"/>
                      <a:ea typeface="Calibri"/>
                      <a:cs typeface="Times New Roman"/>
                    </a:rPr>
                    <a:t> </a:t>
                  </a:r>
                  <a:endParaRPr lang="en-US" sz="1050" dirty="0">
                    <a:latin typeface="Calibri"/>
                    <a:ea typeface="Calibri"/>
                    <a:cs typeface="Times New Roman"/>
                  </a:endParaRPr>
                </a:p>
                <a:p>
                  <a:r>
                    <a:rPr lang="en-US" sz="1050" dirty="0">
                      <a:latin typeface="Arial"/>
                      <a:ea typeface="Calibri"/>
                      <a:cs typeface="Times New Roman"/>
                    </a:rPr>
                    <a:t>-CD-id (PK)</a:t>
                  </a:r>
                  <a:endParaRPr lang="en-US" sz="1050" dirty="0">
                    <a:latin typeface="Calibri"/>
                    <a:ea typeface="Calibri"/>
                    <a:cs typeface="Times New Roman"/>
                  </a:endParaRPr>
                </a:p>
                <a:p>
                  <a:r>
                    <a:rPr lang="en-US" sz="1050" dirty="0">
                      <a:latin typeface="Arial"/>
                      <a:ea typeface="Calibri"/>
                      <a:cs typeface="Times New Roman"/>
                    </a:rPr>
                    <a:t>-CD-date</a:t>
                  </a:r>
                  <a:endParaRPr lang="en-US" sz="1050" dirty="0">
                    <a:latin typeface="Calibri"/>
                    <a:ea typeface="Calibri"/>
                    <a:cs typeface="Times New Roman"/>
                  </a:endParaRPr>
                </a:p>
                <a:p>
                  <a:r>
                    <a:rPr lang="en-US" sz="1050" dirty="0">
                      <a:latin typeface="Arial"/>
                      <a:ea typeface="Calibri"/>
                      <a:cs typeface="Times New Roman"/>
                    </a:rPr>
                    <a:t>-CD-</a:t>
                  </a:r>
                  <a:r>
                    <a:rPr lang="en-US" sz="1050" dirty="0" err="1">
                      <a:latin typeface="Arial"/>
                      <a:ea typeface="Calibri"/>
                      <a:cs typeface="Times New Roman"/>
                    </a:rPr>
                    <a:t>amt</a:t>
                  </a:r>
                  <a:endParaRPr lang="en-US" sz="1050" dirty="0">
                    <a:latin typeface="Calibri"/>
                    <a:ea typeface="Calibri"/>
                    <a:cs typeface="Times New Roman"/>
                  </a:endParaRPr>
                </a:p>
              </p:txBody>
            </p:sp>
            <p:cxnSp>
              <p:nvCxnSpPr>
                <p:cNvPr id="81" name="AutoShape 188"/>
                <p:cNvCxnSpPr>
                  <a:cxnSpLocks noChangeShapeType="1"/>
                </p:cNvCxnSpPr>
                <p:nvPr/>
              </p:nvCxnSpPr>
              <p:spPr bwMode="auto">
                <a:xfrm>
                  <a:off x="2963" y="13009"/>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2" name="AutoShape 189"/>
                <p:cNvCxnSpPr>
                  <a:cxnSpLocks noChangeShapeType="1"/>
                </p:cNvCxnSpPr>
                <p:nvPr/>
              </p:nvCxnSpPr>
              <p:spPr bwMode="auto">
                <a:xfrm>
                  <a:off x="2948" y="14150"/>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26" name="Group 25"/>
              <p:cNvGrpSpPr>
                <a:grpSpLocks/>
              </p:cNvGrpSpPr>
              <p:nvPr/>
            </p:nvGrpSpPr>
            <p:grpSpPr bwMode="auto">
              <a:xfrm>
                <a:off x="1155" y="4611"/>
                <a:ext cx="2125" cy="1809"/>
                <a:chOff x="2948" y="12558"/>
                <a:chExt cx="2125" cy="1809"/>
              </a:xfrm>
            </p:grpSpPr>
            <p:sp>
              <p:nvSpPr>
                <p:cNvPr id="77" name="Text Box 191"/>
                <p:cNvSpPr txBox="1">
                  <a:spLocks noChangeArrowheads="1"/>
                </p:cNvSpPr>
                <p:nvPr/>
              </p:nvSpPr>
              <p:spPr bwMode="auto">
                <a:xfrm>
                  <a:off x="2963" y="12558"/>
                  <a:ext cx="2110" cy="1809"/>
                </a:xfrm>
                <a:prstGeom prst="rect">
                  <a:avLst/>
                </a:prstGeom>
                <a:solidFill>
                  <a:srgbClr val="FFFFFF"/>
                </a:solidFill>
                <a:ln w="9525">
                  <a:solidFill>
                    <a:srgbClr val="000000"/>
                  </a:solidFill>
                  <a:miter lim="800000"/>
                  <a:headEnd/>
                  <a:tailEnd/>
                </a:ln>
              </p:spPr>
              <p:txBody>
                <a:bodyPr rot="0" vert="horz" wrap="square" lIns="18288" tIns="18288" rIns="18288" bIns="18288" anchor="t" anchorCtr="0" upright="1">
                  <a:noAutofit/>
                </a:bodyPr>
                <a:lstStyle/>
                <a:p>
                  <a:pPr algn="ctr"/>
                  <a:r>
                    <a:rPr lang="en-US" sz="1050" dirty="0">
                      <a:latin typeface="Arial"/>
                      <a:ea typeface="Calibri"/>
                      <a:cs typeface="Times New Roman"/>
                    </a:rPr>
                    <a:t>&lt;&lt;</a:t>
                  </a:r>
                  <a:r>
                    <a:rPr lang="en-US" sz="1050" dirty="0" err="1">
                      <a:latin typeface="Arial"/>
                      <a:ea typeface="Calibri"/>
                      <a:cs typeface="Times New Roman"/>
                    </a:rPr>
                    <a:t>ResourceType</a:t>
                  </a:r>
                  <a:r>
                    <a:rPr lang="en-US" sz="1050" dirty="0">
                      <a:latin typeface="Arial"/>
                      <a:ea typeface="Calibri"/>
                      <a:cs typeface="Times New Roman"/>
                    </a:rPr>
                    <a:t>&gt;&gt;</a:t>
                  </a:r>
                  <a:endParaRPr lang="en-US" sz="1050" dirty="0">
                    <a:latin typeface="Calibri"/>
                    <a:ea typeface="Calibri"/>
                    <a:cs typeface="Times New Roman"/>
                  </a:endParaRPr>
                </a:p>
                <a:p>
                  <a:pPr algn="ctr"/>
                  <a:r>
                    <a:rPr lang="en-US" sz="1050" b="1" dirty="0">
                      <a:latin typeface="Arial"/>
                      <a:ea typeface="Calibri"/>
                      <a:cs typeface="Times New Roman"/>
                    </a:rPr>
                    <a:t>Overhead</a:t>
                  </a:r>
                  <a:r>
                    <a:rPr lang="en-US" sz="1050" dirty="0">
                      <a:latin typeface="Arial"/>
                      <a:ea typeface="Calibri"/>
                      <a:cs typeface="Times New Roman"/>
                    </a:rPr>
                    <a:t> </a:t>
                  </a:r>
                  <a:endParaRPr lang="en-US" sz="1050" dirty="0">
                    <a:latin typeface="Calibri"/>
                    <a:ea typeface="Calibri"/>
                    <a:cs typeface="Times New Roman"/>
                  </a:endParaRPr>
                </a:p>
                <a:p>
                  <a:r>
                    <a:rPr lang="en-US" sz="1050" dirty="0">
                      <a:latin typeface="Arial"/>
                      <a:ea typeface="Calibri"/>
                      <a:cs typeface="Times New Roman"/>
                    </a:rPr>
                    <a:t>-OH-id (PK)</a:t>
                  </a:r>
                  <a:endParaRPr lang="en-US" sz="1050" dirty="0">
                    <a:latin typeface="Calibri"/>
                    <a:ea typeface="Calibri"/>
                    <a:cs typeface="Times New Roman"/>
                  </a:endParaRPr>
                </a:p>
                <a:p>
                  <a:r>
                    <a:rPr lang="en-US" sz="1050" dirty="0">
                      <a:latin typeface="Arial"/>
                      <a:ea typeface="Calibri"/>
                      <a:cs typeface="Times New Roman"/>
                    </a:rPr>
                    <a:t>-OH-</a:t>
                  </a:r>
                  <a:r>
                    <a:rPr lang="en-US" sz="1050" dirty="0" err="1">
                      <a:latin typeface="Arial"/>
                      <a:ea typeface="Calibri"/>
                      <a:cs typeface="Times New Roman"/>
                    </a:rPr>
                    <a:t>desc</a:t>
                  </a:r>
                  <a:endParaRPr lang="en-US" sz="1050" dirty="0">
                    <a:latin typeface="Calibri"/>
                    <a:ea typeface="Calibri"/>
                    <a:cs typeface="Times New Roman"/>
                  </a:endParaRPr>
                </a:p>
              </p:txBody>
            </p:sp>
            <p:cxnSp>
              <p:nvCxnSpPr>
                <p:cNvPr id="78" name="AutoShape 192"/>
                <p:cNvCxnSpPr>
                  <a:cxnSpLocks noChangeShapeType="1"/>
                </p:cNvCxnSpPr>
                <p:nvPr/>
              </p:nvCxnSpPr>
              <p:spPr bwMode="auto">
                <a:xfrm>
                  <a:off x="2963" y="13009"/>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9" name="AutoShape 193"/>
                <p:cNvCxnSpPr>
                  <a:cxnSpLocks noChangeShapeType="1"/>
                </p:cNvCxnSpPr>
                <p:nvPr/>
              </p:nvCxnSpPr>
              <p:spPr bwMode="auto">
                <a:xfrm>
                  <a:off x="2948" y="14150"/>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27" name="Group 26"/>
              <p:cNvGrpSpPr>
                <a:grpSpLocks/>
              </p:cNvGrpSpPr>
              <p:nvPr/>
            </p:nvGrpSpPr>
            <p:grpSpPr bwMode="auto">
              <a:xfrm>
                <a:off x="1125" y="2488"/>
                <a:ext cx="2125" cy="1809"/>
                <a:chOff x="2948" y="12558"/>
                <a:chExt cx="2125" cy="1809"/>
              </a:xfrm>
            </p:grpSpPr>
            <p:sp>
              <p:nvSpPr>
                <p:cNvPr id="74" name="Text Box 195"/>
                <p:cNvSpPr txBox="1">
                  <a:spLocks noChangeArrowheads="1"/>
                </p:cNvSpPr>
                <p:nvPr/>
              </p:nvSpPr>
              <p:spPr bwMode="auto">
                <a:xfrm>
                  <a:off x="2963" y="12558"/>
                  <a:ext cx="2110" cy="1809"/>
                </a:xfrm>
                <a:prstGeom prst="rect">
                  <a:avLst/>
                </a:prstGeom>
                <a:solidFill>
                  <a:srgbClr val="FFFFFF"/>
                </a:solidFill>
                <a:ln w="9525">
                  <a:solidFill>
                    <a:srgbClr val="000000"/>
                  </a:solidFill>
                  <a:miter lim="800000"/>
                  <a:headEnd/>
                  <a:tailEnd/>
                </a:ln>
              </p:spPr>
              <p:txBody>
                <a:bodyPr rot="0" vert="horz" wrap="square" lIns="18288" tIns="18288" rIns="18288" bIns="18288" anchor="t" anchorCtr="0" upright="1">
                  <a:noAutofit/>
                </a:bodyPr>
                <a:lstStyle/>
                <a:p>
                  <a:pPr algn="ctr"/>
                  <a:r>
                    <a:rPr lang="en-US" sz="1050" dirty="0">
                      <a:latin typeface="Arial"/>
                      <a:ea typeface="Calibri"/>
                      <a:cs typeface="Times New Roman"/>
                    </a:rPr>
                    <a:t>&lt;&lt;</a:t>
                  </a:r>
                  <a:r>
                    <a:rPr lang="en-US" sz="1050" dirty="0" err="1">
                      <a:latin typeface="Arial"/>
                      <a:ea typeface="Calibri"/>
                      <a:cs typeface="Times New Roman"/>
                    </a:rPr>
                    <a:t>ResourceType</a:t>
                  </a:r>
                  <a:r>
                    <a:rPr lang="en-US" sz="1050" dirty="0">
                      <a:latin typeface="Arial"/>
                      <a:ea typeface="Calibri"/>
                      <a:cs typeface="Times New Roman"/>
                    </a:rPr>
                    <a:t>&gt;&gt;</a:t>
                  </a:r>
                  <a:endParaRPr lang="en-US" sz="1050" dirty="0">
                    <a:latin typeface="Calibri"/>
                    <a:ea typeface="Calibri"/>
                    <a:cs typeface="Times New Roman"/>
                  </a:endParaRPr>
                </a:p>
                <a:p>
                  <a:pPr algn="ctr"/>
                  <a:r>
                    <a:rPr lang="en-US" sz="1050" b="1" dirty="0">
                      <a:latin typeface="Arial"/>
                      <a:ea typeface="Calibri"/>
                      <a:cs typeface="Times New Roman"/>
                    </a:rPr>
                    <a:t>Inventory Type</a:t>
                  </a:r>
                  <a:r>
                    <a:rPr lang="en-US" sz="1050" dirty="0">
                      <a:latin typeface="Arial"/>
                      <a:ea typeface="Calibri"/>
                      <a:cs typeface="Times New Roman"/>
                    </a:rPr>
                    <a:t> </a:t>
                  </a:r>
                  <a:endParaRPr lang="en-US" sz="1050" dirty="0">
                    <a:latin typeface="Calibri"/>
                    <a:ea typeface="Calibri"/>
                    <a:cs typeface="Times New Roman"/>
                  </a:endParaRPr>
                </a:p>
                <a:p>
                  <a:r>
                    <a:rPr lang="en-US" sz="1050" dirty="0">
                      <a:latin typeface="Arial"/>
                      <a:ea typeface="Calibri"/>
                      <a:cs typeface="Times New Roman"/>
                    </a:rPr>
                    <a:t>-Item-SKU</a:t>
                  </a:r>
                  <a:endParaRPr lang="en-US" sz="1050" dirty="0">
                    <a:latin typeface="Calibri"/>
                    <a:ea typeface="Calibri"/>
                    <a:cs typeface="Times New Roman"/>
                  </a:endParaRPr>
                </a:p>
                <a:p>
                  <a:r>
                    <a:rPr lang="en-US" sz="1050" dirty="0">
                      <a:latin typeface="Arial"/>
                      <a:ea typeface="Calibri"/>
                      <a:cs typeface="Times New Roman"/>
                    </a:rPr>
                    <a:t>-Item-</a:t>
                  </a:r>
                  <a:r>
                    <a:rPr lang="en-US" sz="1050" dirty="0" err="1">
                      <a:latin typeface="Arial"/>
                      <a:ea typeface="Calibri"/>
                      <a:cs typeface="Times New Roman"/>
                    </a:rPr>
                    <a:t>desc</a:t>
                  </a:r>
                  <a:endParaRPr lang="en-US" sz="1050" dirty="0">
                    <a:latin typeface="Calibri"/>
                    <a:ea typeface="Calibri"/>
                    <a:cs typeface="Times New Roman"/>
                  </a:endParaRPr>
                </a:p>
                <a:p>
                  <a:r>
                    <a:rPr lang="en-US" sz="1050" dirty="0">
                      <a:latin typeface="Arial"/>
                      <a:ea typeface="Calibri"/>
                      <a:cs typeface="Times New Roman"/>
                    </a:rPr>
                    <a:t>-Item-</a:t>
                  </a:r>
                  <a:r>
                    <a:rPr lang="en-US" sz="1050" dirty="0" err="1">
                      <a:latin typeface="Arial"/>
                      <a:ea typeface="Calibri"/>
                      <a:cs typeface="Times New Roman"/>
                    </a:rPr>
                    <a:t>std</a:t>
                  </a:r>
                  <a:r>
                    <a:rPr lang="en-US" sz="1050" dirty="0">
                      <a:latin typeface="Arial"/>
                      <a:ea typeface="Calibri"/>
                      <a:cs typeface="Times New Roman"/>
                    </a:rPr>
                    <a:t>-cost</a:t>
                  </a:r>
                  <a:endParaRPr lang="en-US" sz="1050" dirty="0">
                    <a:latin typeface="Calibri"/>
                    <a:ea typeface="Calibri"/>
                    <a:cs typeface="Times New Roman"/>
                  </a:endParaRPr>
                </a:p>
                <a:p>
                  <a:r>
                    <a:rPr lang="en-US" sz="1050" dirty="0">
                      <a:latin typeface="Arial"/>
                      <a:ea typeface="Calibri"/>
                      <a:cs typeface="Times New Roman"/>
                    </a:rPr>
                    <a:t>-Item-list-price</a:t>
                  </a:r>
                  <a:endParaRPr lang="en-US" sz="1050" dirty="0">
                    <a:latin typeface="Calibri"/>
                    <a:ea typeface="Calibri"/>
                    <a:cs typeface="Times New Roman"/>
                  </a:endParaRPr>
                </a:p>
                <a:p>
                  <a:r>
                    <a:rPr lang="en-US" sz="1050" dirty="0">
                      <a:latin typeface="Arial"/>
                      <a:ea typeface="Calibri"/>
                      <a:cs typeface="Times New Roman"/>
                    </a:rPr>
                    <a:t>-Item-</a:t>
                  </a:r>
                  <a:r>
                    <a:rPr lang="en-US" sz="1050" dirty="0" err="1">
                      <a:latin typeface="Arial"/>
                      <a:ea typeface="Calibri"/>
                      <a:cs typeface="Times New Roman"/>
                    </a:rPr>
                    <a:t>qoh</a:t>
                  </a:r>
                  <a:endParaRPr lang="en-US" sz="1050" dirty="0">
                    <a:latin typeface="Calibri"/>
                    <a:ea typeface="Calibri"/>
                    <a:cs typeface="Times New Roman"/>
                  </a:endParaRPr>
                </a:p>
              </p:txBody>
            </p:sp>
            <p:cxnSp>
              <p:nvCxnSpPr>
                <p:cNvPr id="75" name="AutoShape 196"/>
                <p:cNvCxnSpPr>
                  <a:cxnSpLocks noChangeShapeType="1"/>
                </p:cNvCxnSpPr>
                <p:nvPr/>
              </p:nvCxnSpPr>
              <p:spPr bwMode="auto">
                <a:xfrm>
                  <a:off x="2963" y="13009"/>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6" name="AutoShape 197"/>
                <p:cNvCxnSpPr>
                  <a:cxnSpLocks noChangeShapeType="1"/>
                </p:cNvCxnSpPr>
                <p:nvPr/>
              </p:nvCxnSpPr>
              <p:spPr bwMode="auto">
                <a:xfrm>
                  <a:off x="2948" y="14150"/>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28" name="Group 27"/>
              <p:cNvGrpSpPr>
                <a:grpSpLocks/>
              </p:cNvGrpSpPr>
              <p:nvPr/>
            </p:nvGrpSpPr>
            <p:grpSpPr bwMode="auto">
              <a:xfrm>
                <a:off x="1170" y="7037"/>
                <a:ext cx="2125" cy="1809"/>
                <a:chOff x="2948" y="12558"/>
                <a:chExt cx="2125" cy="1809"/>
              </a:xfrm>
            </p:grpSpPr>
            <p:sp>
              <p:nvSpPr>
                <p:cNvPr id="71" name="Text Box 199"/>
                <p:cNvSpPr txBox="1">
                  <a:spLocks noChangeArrowheads="1"/>
                </p:cNvSpPr>
                <p:nvPr/>
              </p:nvSpPr>
              <p:spPr bwMode="auto">
                <a:xfrm>
                  <a:off x="2963" y="12558"/>
                  <a:ext cx="2110" cy="1809"/>
                </a:xfrm>
                <a:prstGeom prst="rect">
                  <a:avLst/>
                </a:prstGeom>
                <a:solidFill>
                  <a:srgbClr val="FFFFFF"/>
                </a:solidFill>
                <a:ln w="9525">
                  <a:solidFill>
                    <a:srgbClr val="000000"/>
                  </a:solidFill>
                  <a:miter lim="800000"/>
                  <a:headEnd/>
                  <a:tailEnd/>
                </a:ln>
              </p:spPr>
              <p:txBody>
                <a:bodyPr rot="0" vert="horz" wrap="square" lIns="18288" tIns="18288" rIns="18288" bIns="18288" anchor="t" anchorCtr="0" upright="1">
                  <a:noAutofit/>
                </a:bodyPr>
                <a:lstStyle/>
                <a:p>
                  <a:pPr algn="ctr"/>
                  <a:r>
                    <a:rPr lang="en-US" sz="1050" dirty="0">
                      <a:latin typeface="Arial"/>
                      <a:ea typeface="Calibri"/>
                      <a:cs typeface="Times New Roman"/>
                    </a:rPr>
                    <a:t>&lt;&lt;</a:t>
                  </a:r>
                  <a:r>
                    <a:rPr lang="en-US" sz="1050" dirty="0" err="1">
                      <a:latin typeface="Arial"/>
                      <a:ea typeface="Calibri"/>
                      <a:cs typeface="Times New Roman"/>
                    </a:rPr>
                    <a:t>ResourceType</a:t>
                  </a:r>
                  <a:r>
                    <a:rPr lang="en-US" sz="1050" dirty="0">
                      <a:latin typeface="Arial"/>
                      <a:ea typeface="Calibri"/>
                      <a:cs typeface="Times New Roman"/>
                    </a:rPr>
                    <a:t>&gt;&gt;</a:t>
                  </a:r>
                  <a:endParaRPr lang="en-US" sz="1050" dirty="0">
                    <a:latin typeface="Calibri"/>
                    <a:ea typeface="Calibri"/>
                    <a:cs typeface="Times New Roman"/>
                  </a:endParaRPr>
                </a:p>
                <a:p>
                  <a:pPr algn="ctr"/>
                  <a:r>
                    <a:rPr lang="en-US" sz="1050" b="1" dirty="0">
                      <a:latin typeface="Arial"/>
                      <a:ea typeface="Calibri"/>
                      <a:cs typeface="Times New Roman"/>
                    </a:rPr>
                    <a:t>Cash</a:t>
                  </a:r>
                  <a:r>
                    <a:rPr lang="en-US" sz="1050" dirty="0">
                      <a:latin typeface="Arial"/>
                      <a:ea typeface="Calibri"/>
                      <a:cs typeface="Times New Roman"/>
                    </a:rPr>
                    <a:t> </a:t>
                  </a:r>
                  <a:endParaRPr lang="en-US" sz="1050" dirty="0">
                    <a:latin typeface="Calibri"/>
                    <a:ea typeface="Calibri"/>
                    <a:cs typeface="Times New Roman"/>
                  </a:endParaRPr>
                </a:p>
                <a:p>
                  <a:r>
                    <a:rPr lang="en-US" sz="1050" dirty="0">
                      <a:latin typeface="Arial"/>
                      <a:ea typeface="Calibri"/>
                      <a:cs typeface="Times New Roman"/>
                    </a:rPr>
                    <a:t>-</a:t>
                  </a:r>
                  <a:r>
                    <a:rPr lang="en-US" sz="1050" dirty="0" err="1">
                      <a:latin typeface="Arial"/>
                      <a:ea typeface="Calibri"/>
                      <a:cs typeface="Times New Roman"/>
                    </a:rPr>
                    <a:t>AcctNum</a:t>
                  </a:r>
                  <a:r>
                    <a:rPr lang="en-US" sz="1050" dirty="0">
                      <a:latin typeface="Arial"/>
                      <a:ea typeface="Calibri"/>
                      <a:cs typeface="Times New Roman"/>
                    </a:rPr>
                    <a:t> (PK)</a:t>
                  </a:r>
                  <a:endParaRPr lang="en-US" sz="1050" dirty="0">
                    <a:latin typeface="Calibri"/>
                    <a:ea typeface="Calibri"/>
                    <a:cs typeface="Times New Roman"/>
                  </a:endParaRPr>
                </a:p>
                <a:p>
                  <a:r>
                    <a:rPr lang="en-US" sz="1050" dirty="0">
                      <a:latin typeface="Arial"/>
                      <a:ea typeface="Calibri"/>
                      <a:cs typeface="Times New Roman"/>
                    </a:rPr>
                    <a:t>-</a:t>
                  </a:r>
                  <a:r>
                    <a:rPr lang="en-US" sz="1050" dirty="0" err="1">
                      <a:latin typeface="Arial"/>
                      <a:ea typeface="Calibri"/>
                      <a:cs typeface="Times New Roman"/>
                    </a:rPr>
                    <a:t>AcctType</a:t>
                  </a:r>
                  <a:endParaRPr lang="en-US" sz="1050" dirty="0">
                    <a:latin typeface="Calibri"/>
                    <a:ea typeface="Calibri"/>
                    <a:cs typeface="Times New Roman"/>
                  </a:endParaRPr>
                </a:p>
                <a:p>
                  <a:r>
                    <a:rPr lang="en-US" sz="1050" dirty="0">
                      <a:latin typeface="Arial"/>
                      <a:ea typeface="Calibri"/>
                      <a:cs typeface="Times New Roman"/>
                    </a:rPr>
                    <a:t>-</a:t>
                  </a:r>
                  <a:r>
                    <a:rPr lang="en-US" sz="1050" dirty="0" err="1">
                      <a:latin typeface="Arial"/>
                      <a:ea typeface="Calibri"/>
                      <a:cs typeface="Times New Roman"/>
                    </a:rPr>
                    <a:t>AcctLoc</a:t>
                  </a:r>
                  <a:endParaRPr lang="en-US" sz="1050" dirty="0">
                    <a:latin typeface="Calibri"/>
                    <a:ea typeface="Calibri"/>
                    <a:cs typeface="Times New Roman"/>
                  </a:endParaRPr>
                </a:p>
                <a:p>
                  <a:r>
                    <a:rPr lang="en-US" sz="1050" dirty="0">
                      <a:latin typeface="Arial"/>
                      <a:ea typeface="Calibri"/>
                      <a:cs typeface="Times New Roman"/>
                    </a:rPr>
                    <a:t>-</a:t>
                  </a:r>
                  <a:r>
                    <a:rPr lang="en-US" sz="1050" dirty="0" err="1">
                      <a:latin typeface="Arial"/>
                      <a:ea typeface="Calibri"/>
                      <a:cs typeface="Times New Roman"/>
                    </a:rPr>
                    <a:t>AcctBal</a:t>
                  </a:r>
                  <a:endParaRPr lang="en-US" sz="1050" dirty="0">
                    <a:latin typeface="Calibri"/>
                    <a:ea typeface="Calibri"/>
                    <a:cs typeface="Times New Roman"/>
                  </a:endParaRPr>
                </a:p>
              </p:txBody>
            </p:sp>
            <p:cxnSp>
              <p:nvCxnSpPr>
                <p:cNvPr id="72" name="AutoShape 200"/>
                <p:cNvCxnSpPr>
                  <a:cxnSpLocks noChangeShapeType="1"/>
                </p:cNvCxnSpPr>
                <p:nvPr/>
              </p:nvCxnSpPr>
              <p:spPr bwMode="auto">
                <a:xfrm>
                  <a:off x="2963" y="13009"/>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3" name="AutoShape 201"/>
                <p:cNvCxnSpPr>
                  <a:cxnSpLocks noChangeShapeType="1"/>
                </p:cNvCxnSpPr>
                <p:nvPr/>
              </p:nvCxnSpPr>
              <p:spPr bwMode="auto">
                <a:xfrm>
                  <a:off x="2948" y="14150"/>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29" name="AutoShape 202"/>
              <p:cNvCxnSpPr>
                <a:cxnSpLocks noChangeShapeType="1"/>
              </p:cNvCxnSpPr>
              <p:nvPr/>
            </p:nvCxnSpPr>
            <p:spPr bwMode="auto">
              <a:xfrm>
                <a:off x="3295" y="7355"/>
                <a:ext cx="1808"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0" name="Text Box 203"/>
              <p:cNvSpPr txBox="1">
                <a:spLocks noChangeArrowheads="1"/>
              </p:cNvSpPr>
              <p:nvPr/>
            </p:nvSpPr>
            <p:spPr bwMode="auto">
              <a:xfrm>
                <a:off x="3720" y="7171"/>
                <a:ext cx="939"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1000"/>
                  </a:spcAft>
                </a:pPr>
                <a:r>
                  <a:rPr lang="en-US" sz="1050">
                    <a:latin typeface="Arial"/>
                    <a:ea typeface="Calibri"/>
                    <a:cs typeface="Times New Roman"/>
                  </a:rPr>
                  <a:t>Stockflow3</a:t>
                </a:r>
                <a:endParaRPr lang="en-US" sz="1050">
                  <a:latin typeface="Calibri"/>
                  <a:ea typeface="Calibri"/>
                  <a:cs typeface="Times New Roman"/>
                </a:endParaRPr>
              </a:p>
              <a:p>
                <a:pPr algn="ctr">
                  <a:spcAft>
                    <a:spcPts val="1000"/>
                  </a:spcAft>
                </a:pPr>
                <a:r>
                  <a:rPr lang="en-US" sz="1050">
                    <a:latin typeface="Calibri"/>
                    <a:ea typeface="Calibri"/>
                    <a:cs typeface="Times New Roman"/>
                  </a:rPr>
                  <a:t> </a:t>
                </a:r>
              </a:p>
            </p:txBody>
          </p:sp>
          <p:grpSp>
            <p:nvGrpSpPr>
              <p:cNvPr id="31" name="Group 30"/>
              <p:cNvGrpSpPr>
                <a:grpSpLocks/>
              </p:cNvGrpSpPr>
              <p:nvPr/>
            </p:nvGrpSpPr>
            <p:grpSpPr bwMode="auto">
              <a:xfrm>
                <a:off x="3591" y="2156"/>
                <a:ext cx="1445" cy="878"/>
                <a:chOff x="3935" y="3355"/>
                <a:chExt cx="1288" cy="878"/>
              </a:xfrm>
            </p:grpSpPr>
            <p:cxnSp>
              <p:nvCxnSpPr>
                <p:cNvPr id="69" name="AutoShape 205"/>
                <p:cNvCxnSpPr>
                  <a:cxnSpLocks noChangeShapeType="1"/>
                </p:cNvCxnSpPr>
                <p:nvPr/>
              </p:nvCxnSpPr>
              <p:spPr bwMode="auto">
                <a:xfrm>
                  <a:off x="3935" y="3584"/>
                  <a:ext cx="127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0" name="Text Box 206"/>
                <p:cNvSpPr txBox="1">
                  <a:spLocks noChangeArrowheads="1"/>
                </p:cNvSpPr>
                <p:nvPr/>
              </p:nvSpPr>
              <p:spPr bwMode="auto">
                <a:xfrm>
                  <a:off x="3935" y="3355"/>
                  <a:ext cx="1288" cy="87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t" anchorCtr="0" upright="1">
                  <a:noAutofit/>
                </a:bodyPr>
                <a:lstStyle/>
                <a:p>
                  <a:pPr algn="ctr"/>
                  <a:r>
                    <a:rPr lang="en-US" sz="1050" dirty="0">
                      <a:latin typeface="Arial"/>
                      <a:ea typeface="Calibri"/>
                      <a:cs typeface="Times New Roman"/>
                    </a:rPr>
                    <a:t>Stockflow1</a:t>
                  </a:r>
                  <a:endParaRPr lang="en-US" sz="1050" dirty="0">
                    <a:latin typeface="Calibri"/>
                    <a:ea typeface="Calibri"/>
                    <a:cs typeface="Times New Roman"/>
                  </a:endParaRPr>
                </a:p>
                <a:p>
                  <a:pPr algn="ctr"/>
                  <a:r>
                    <a:rPr lang="en-US" sz="1050" dirty="0">
                      <a:latin typeface="Arial"/>
                      <a:ea typeface="Calibri"/>
                      <a:cs typeface="Times New Roman"/>
                    </a:rPr>
                    <a:t> </a:t>
                  </a:r>
                  <a:endParaRPr lang="en-US" sz="1050" dirty="0">
                    <a:latin typeface="Calibri"/>
                    <a:ea typeface="Calibri"/>
                    <a:cs typeface="Times New Roman"/>
                  </a:endParaRPr>
                </a:p>
                <a:p>
                  <a:r>
                    <a:rPr lang="en-US" sz="1050" dirty="0">
                      <a:latin typeface="Arial"/>
                      <a:ea typeface="Calibri"/>
                      <a:cs typeface="Times New Roman"/>
                    </a:rPr>
                    <a:t>-Item-</a:t>
                  </a:r>
                  <a:r>
                    <a:rPr lang="en-US" sz="1050" dirty="0" err="1">
                      <a:latin typeface="Arial"/>
                      <a:ea typeface="Calibri"/>
                      <a:cs typeface="Times New Roman"/>
                    </a:rPr>
                    <a:t>qty</a:t>
                  </a:r>
                  <a:r>
                    <a:rPr lang="en-US" sz="1050" dirty="0">
                      <a:latin typeface="Arial"/>
                      <a:ea typeface="Calibri"/>
                      <a:cs typeface="Times New Roman"/>
                    </a:rPr>
                    <a:t>-</a:t>
                  </a:r>
                  <a:r>
                    <a:rPr lang="en-US" sz="1050" dirty="0" err="1">
                      <a:latin typeface="Arial"/>
                      <a:ea typeface="Calibri"/>
                      <a:cs typeface="Times New Roman"/>
                    </a:rPr>
                    <a:t>purch</a:t>
                  </a:r>
                  <a:endParaRPr lang="en-US" sz="1050" dirty="0">
                    <a:latin typeface="Calibri"/>
                    <a:ea typeface="Calibri"/>
                    <a:cs typeface="Times New Roman"/>
                  </a:endParaRPr>
                </a:p>
                <a:p>
                  <a:r>
                    <a:rPr lang="en-US" sz="1050" dirty="0">
                      <a:latin typeface="Arial"/>
                      <a:ea typeface="Calibri"/>
                      <a:cs typeface="Times New Roman"/>
                    </a:rPr>
                    <a:t>-Item-unit-cost</a:t>
                  </a:r>
                  <a:endParaRPr lang="en-US" sz="1050" dirty="0">
                    <a:latin typeface="Calibri"/>
                    <a:ea typeface="Calibri"/>
                    <a:cs typeface="Times New Roman"/>
                  </a:endParaRPr>
                </a:p>
                <a:p>
                  <a:pPr algn="ctr"/>
                  <a:r>
                    <a:rPr lang="en-US" sz="1050" dirty="0">
                      <a:latin typeface="Calibri"/>
                      <a:ea typeface="Calibri"/>
                      <a:cs typeface="Times New Roman"/>
                    </a:rPr>
                    <a:t> </a:t>
                  </a:r>
                </a:p>
              </p:txBody>
            </p:sp>
          </p:grpSp>
          <p:grpSp>
            <p:nvGrpSpPr>
              <p:cNvPr id="32" name="Group 31"/>
              <p:cNvGrpSpPr>
                <a:grpSpLocks/>
              </p:cNvGrpSpPr>
              <p:nvPr/>
            </p:nvGrpSpPr>
            <p:grpSpPr bwMode="auto">
              <a:xfrm>
                <a:off x="8640" y="1898"/>
                <a:ext cx="2125" cy="1809"/>
                <a:chOff x="2948" y="12558"/>
                <a:chExt cx="2125" cy="1809"/>
              </a:xfrm>
            </p:grpSpPr>
            <p:sp>
              <p:nvSpPr>
                <p:cNvPr id="66" name="Text Box 208"/>
                <p:cNvSpPr txBox="1">
                  <a:spLocks noChangeArrowheads="1"/>
                </p:cNvSpPr>
                <p:nvPr/>
              </p:nvSpPr>
              <p:spPr bwMode="auto">
                <a:xfrm>
                  <a:off x="2963" y="12558"/>
                  <a:ext cx="2110" cy="1809"/>
                </a:xfrm>
                <a:prstGeom prst="rect">
                  <a:avLst/>
                </a:prstGeom>
                <a:solidFill>
                  <a:srgbClr val="FFFFFF"/>
                </a:solidFill>
                <a:ln w="9525">
                  <a:solidFill>
                    <a:srgbClr val="000000"/>
                  </a:solidFill>
                  <a:miter lim="800000"/>
                  <a:headEnd/>
                  <a:tailEnd/>
                </a:ln>
              </p:spPr>
              <p:txBody>
                <a:bodyPr rot="0" vert="horz" wrap="square" lIns="18288" tIns="18288" rIns="18288" bIns="18288" anchor="t" anchorCtr="0" upright="1">
                  <a:noAutofit/>
                </a:bodyPr>
                <a:lstStyle/>
                <a:p>
                  <a:pPr algn="ctr"/>
                  <a:r>
                    <a:rPr lang="en-US" sz="1050" dirty="0">
                      <a:latin typeface="Arial"/>
                      <a:ea typeface="Calibri"/>
                      <a:cs typeface="Times New Roman"/>
                    </a:rPr>
                    <a:t>&lt;&lt;</a:t>
                  </a:r>
                  <a:r>
                    <a:rPr lang="en-US" sz="1050" dirty="0" err="1">
                      <a:latin typeface="Arial"/>
                      <a:ea typeface="Calibri"/>
                      <a:cs typeface="Times New Roman"/>
                    </a:rPr>
                    <a:t>InternalAgent</a:t>
                  </a:r>
                  <a:r>
                    <a:rPr lang="en-US" sz="1050" dirty="0">
                      <a:latin typeface="Arial"/>
                      <a:ea typeface="Calibri"/>
                      <a:cs typeface="Times New Roman"/>
                    </a:rPr>
                    <a:t>&gt;&gt;</a:t>
                  </a:r>
                  <a:endParaRPr lang="en-US" sz="1050" dirty="0">
                    <a:latin typeface="Calibri"/>
                    <a:ea typeface="Calibri"/>
                    <a:cs typeface="Times New Roman"/>
                  </a:endParaRPr>
                </a:p>
                <a:p>
                  <a:pPr algn="ctr"/>
                  <a:r>
                    <a:rPr lang="en-US" sz="1050" b="1" dirty="0">
                      <a:latin typeface="Arial"/>
                      <a:ea typeface="Calibri"/>
                      <a:cs typeface="Times New Roman"/>
                    </a:rPr>
                    <a:t>Purchase Agent</a:t>
                  </a:r>
                  <a:r>
                    <a:rPr lang="en-US" sz="1050" dirty="0">
                      <a:latin typeface="Arial"/>
                      <a:ea typeface="Calibri"/>
                      <a:cs typeface="Times New Roman"/>
                    </a:rPr>
                    <a:t> </a:t>
                  </a:r>
                  <a:endParaRPr lang="en-US" sz="1050" dirty="0">
                    <a:latin typeface="Calibri"/>
                    <a:ea typeface="Calibri"/>
                    <a:cs typeface="Times New Roman"/>
                  </a:endParaRPr>
                </a:p>
                <a:p>
                  <a:r>
                    <a:rPr lang="en-US" sz="1050" dirty="0">
                      <a:latin typeface="Arial"/>
                      <a:ea typeface="Calibri"/>
                      <a:cs typeface="Times New Roman"/>
                    </a:rPr>
                    <a:t>-PA-id (PK)</a:t>
                  </a:r>
                  <a:endParaRPr lang="en-US" sz="1050" dirty="0">
                    <a:latin typeface="Calibri"/>
                    <a:ea typeface="Calibri"/>
                    <a:cs typeface="Times New Roman"/>
                  </a:endParaRPr>
                </a:p>
                <a:p>
                  <a:r>
                    <a:rPr lang="en-US" sz="1050" dirty="0">
                      <a:latin typeface="Arial"/>
                      <a:ea typeface="Calibri"/>
                      <a:cs typeface="Times New Roman"/>
                    </a:rPr>
                    <a:t>-PA-name</a:t>
                  </a:r>
                  <a:endParaRPr lang="en-US" sz="1050" dirty="0">
                    <a:latin typeface="Calibri"/>
                    <a:ea typeface="Calibri"/>
                    <a:cs typeface="Times New Roman"/>
                  </a:endParaRPr>
                </a:p>
                <a:p>
                  <a:r>
                    <a:rPr lang="en-US" sz="1050" dirty="0">
                      <a:latin typeface="Arial"/>
                      <a:ea typeface="Calibri"/>
                      <a:cs typeface="Times New Roman"/>
                    </a:rPr>
                    <a:t>-PA-limit</a:t>
                  </a:r>
                  <a:endParaRPr lang="en-US" sz="1050" dirty="0">
                    <a:latin typeface="Calibri"/>
                    <a:ea typeface="Calibri"/>
                    <a:cs typeface="Times New Roman"/>
                  </a:endParaRPr>
                </a:p>
              </p:txBody>
            </p:sp>
            <p:cxnSp>
              <p:nvCxnSpPr>
                <p:cNvPr id="67" name="AutoShape 209"/>
                <p:cNvCxnSpPr>
                  <a:cxnSpLocks noChangeShapeType="1"/>
                </p:cNvCxnSpPr>
                <p:nvPr/>
              </p:nvCxnSpPr>
              <p:spPr bwMode="auto">
                <a:xfrm>
                  <a:off x="2963" y="13009"/>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8" name="AutoShape 210"/>
                <p:cNvCxnSpPr>
                  <a:cxnSpLocks noChangeShapeType="1"/>
                </p:cNvCxnSpPr>
                <p:nvPr/>
              </p:nvCxnSpPr>
              <p:spPr bwMode="auto">
                <a:xfrm>
                  <a:off x="2948" y="14150"/>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33" name="Group 32"/>
              <p:cNvGrpSpPr>
                <a:grpSpLocks/>
              </p:cNvGrpSpPr>
              <p:nvPr/>
            </p:nvGrpSpPr>
            <p:grpSpPr bwMode="auto">
              <a:xfrm>
                <a:off x="8655" y="3817"/>
                <a:ext cx="2125" cy="1809"/>
                <a:chOff x="2948" y="12558"/>
                <a:chExt cx="2125" cy="1809"/>
              </a:xfrm>
            </p:grpSpPr>
            <p:sp>
              <p:nvSpPr>
                <p:cNvPr id="63" name="Text Box 212"/>
                <p:cNvSpPr txBox="1">
                  <a:spLocks noChangeArrowheads="1"/>
                </p:cNvSpPr>
                <p:nvPr/>
              </p:nvSpPr>
              <p:spPr bwMode="auto">
                <a:xfrm>
                  <a:off x="2963" y="12558"/>
                  <a:ext cx="2110" cy="1809"/>
                </a:xfrm>
                <a:prstGeom prst="rect">
                  <a:avLst/>
                </a:prstGeom>
                <a:solidFill>
                  <a:srgbClr val="FFFFFF"/>
                </a:solidFill>
                <a:ln w="9525">
                  <a:solidFill>
                    <a:srgbClr val="000000"/>
                  </a:solidFill>
                  <a:miter lim="800000"/>
                  <a:headEnd/>
                  <a:tailEnd/>
                </a:ln>
              </p:spPr>
              <p:txBody>
                <a:bodyPr rot="0" vert="horz" wrap="square" lIns="18288" tIns="18288" rIns="18288" bIns="18288" anchor="t" anchorCtr="0" upright="1">
                  <a:noAutofit/>
                </a:bodyPr>
                <a:lstStyle/>
                <a:p>
                  <a:pPr algn="ctr"/>
                  <a:r>
                    <a:rPr lang="en-US" sz="1050" dirty="0">
                      <a:latin typeface="Arial"/>
                      <a:ea typeface="Calibri"/>
                      <a:cs typeface="Times New Roman"/>
                    </a:rPr>
                    <a:t>&lt;&lt;</a:t>
                  </a:r>
                  <a:r>
                    <a:rPr lang="en-US" sz="1050" dirty="0" err="1">
                      <a:latin typeface="Arial"/>
                      <a:ea typeface="Calibri"/>
                      <a:cs typeface="Times New Roman"/>
                    </a:rPr>
                    <a:t>ExternalAgent</a:t>
                  </a:r>
                  <a:r>
                    <a:rPr lang="en-US" sz="1050" dirty="0">
                      <a:latin typeface="Arial"/>
                      <a:ea typeface="Calibri"/>
                      <a:cs typeface="Times New Roman"/>
                    </a:rPr>
                    <a:t>&gt;&gt;</a:t>
                  </a:r>
                  <a:endParaRPr lang="en-US" sz="1050" dirty="0">
                    <a:latin typeface="Calibri"/>
                    <a:ea typeface="Calibri"/>
                    <a:cs typeface="Times New Roman"/>
                  </a:endParaRPr>
                </a:p>
                <a:p>
                  <a:pPr algn="ctr"/>
                  <a:r>
                    <a:rPr lang="en-US" sz="1050" b="1" dirty="0">
                      <a:latin typeface="Arial"/>
                      <a:ea typeface="Calibri"/>
                      <a:cs typeface="Times New Roman"/>
                    </a:rPr>
                    <a:t>Supplier</a:t>
                  </a:r>
                  <a:endParaRPr lang="en-US" sz="1050" dirty="0">
                    <a:latin typeface="Calibri"/>
                    <a:ea typeface="Calibri"/>
                    <a:cs typeface="Times New Roman"/>
                  </a:endParaRPr>
                </a:p>
                <a:p>
                  <a:r>
                    <a:rPr lang="en-US" sz="1050" dirty="0">
                      <a:latin typeface="Arial"/>
                      <a:ea typeface="Calibri"/>
                      <a:cs typeface="Times New Roman"/>
                    </a:rPr>
                    <a:t>-</a:t>
                  </a:r>
                  <a:r>
                    <a:rPr lang="en-US" sz="1050" dirty="0" err="1">
                      <a:latin typeface="Arial"/>
                      <a:ea typeface="Calibri"/>
                      <a:cs typeface="Times New Roman"/>
                    </a:rPr>
                    <a:t>SupNum</a:t>
                  </a:r>
                  <a:r>
                    <a:rPr lang="en-US" sz="1050" dirty="0">
                      <a:latin typeface="Arial"/>
                      <a:ea typeface="Calibri"/>
                      <a:cs typeface="Times New Roman"/>
                    </a:rPr>
                    <a:t> (PK)</a:t>
                  </a:r>
                  <a:endParaRPr lang="en-US" sz="1050" dirty="0">
                    <a:latin typeface="Calibri"/>
                    <a:ea typeface="Calibri"/>
                    <a:cs typeface="Times New Roman"/>
                  </a:endParaRPr>
                </a:p>
                <a:p>
                  <a:r>
                    <a:rPr lang="en-US" sz="1050" dirty="0">
                      <a:latin typeface="Arial"/>
                      <a:ea typeface="Calibri"/>
                      <a:cs typeface="Times New Roman"/>
                    </a:rPr>
                    <a:t>-Sup-name</a:t>
                  </a:r>
                  <a:endParaRPr lang="en-US" sz="1050" dirty="0">
                    <a:latin typeface="Calibri"/>
                    <a:ea typeface="Calibri"/>
                    <a:cs typeface="Times New Roman"/>
                  </a:endParaRPr>
                </a:p>
                <a:p>
                  <a:r>
                    <a:rPr lang="en-US" sz="1050" dirty="0">
                      <a:latin typeface="Arial"/>
                      <a:ea typeface="Calibri"/>
                      <a:cs typeface="Times New Roman"/>
                    </a:rPr>
                    <a:t>-Sup-add</a:t>
                  </a:r>
                  <a:endParaRPr lang="en-US" sz="1050" dirty="0">
                    <a:latin typeface="Calibri"/>
                    <a:ea typeface="Calibri"/>
                    <a:cs typeface="Times New Roman"/>
                  </a:endParaRPr>
                </a:p>
                <a:p>
                  <a:r>
                    <a:rPr lang="en-US" sz="1050" dirty="0">
                      <a:latin typeface="Arial"/>
                      <a:ea typeface="Calibri"/>
                      <a:cs typeface="Times New Roman"/>
                    </a:rPr>
                    <a:t>-Sup-rating</a:t>
                  </a:r>
                  <a:endParaRPr lang="en-US" sz="1050" dirty="0">
                    <a:latin typeface="Calibri"/>
                    <a:ea typeface="Calibri"/>
                    <a:cs typeface="Times New Roman"/>
                  </a:endParaRPr>
                </a:p>
              </p:txBody>
            </p:sp>
            <p:cxnSp>
              <p:nvCxnSpPr>
                <p:cNvPr id="64" name="AutoShape 213"/>
                <p:cNvCxnSpPr>
                  <a:cxnSpLocks noChangeShapeType="1"/>
                </p:cNvCxnSpPr>
                <p:nvPr/>
              </p:nvCxnSpPr>
              <p:spPr bwMode="auto">
                <a:xfrm>
                  <a:off x="2963" y="13009"/>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5" name="AutoShape 214"/>
                <p:cNvCxnSpPr>
                  <a:cxnSpLocks noChangeShapeType="1"/>
                </p:cNvCxnSpPr>
                <p:nvPr/>
              </p:nvCxnSpPr>
              <p:spPr bwMode="auto">
                <a:xfrm>
                  <a:off x="2948" y="14150"/>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34" name="Group 33"/>
              <p:cNvGrpSpPr>
                <a:grpSpLocks/>
              </p:cNvGrpSpPr>
              <p:nvPr/>
            </p:nvGrpSpPr>
            <p:grpSpPr bwMode="auto">
              <a:xfrm>
                <a:off x="8640" y="5837"/>
                <a:ext cx="2125" cy="1809"/>
                <a:chOff x="2948" y="12558"/>
                <a:chExt cx="2125" cy="1809"/>
              </a:xfrm>
            </p:grpSpPr>
            <p:sp>
              <p:nvSpPr>
                <p:cNvPr id="60" name="Text Box 216"/>
                <p:cNvSpPr txBox="1">
                  <a:spLocks noChangeArrowheads="1"/>
                </p:cNvSpPr>
                <p:nvPr/>
              </p:nvSpPr>
              <p:spPr bwMode="auto">
                <a:xfrm>
                  <a:off x="2963" y="12558"/>
                  <a:ext cx="2110" cy="1809"/>
                </a:xfrm>
                <a:prstGeom prst="rect">
                  <a:avLst/>
                </a:prstGeom>
                <a:solidFill>
                  <a:srgbClr val="FFFFFF"/>
                </a:solidFill>
                <a:ln w="9525">
                  <a:solidFill>
                    <a:srgbClr val="000000"/>
                  </a:solidFill>
                  <a:miter lim="800000"/>
                  <a:headEnd/>
                  <a:tailEnd/>
                </a:ln>
              </p:spPr>
              <p:txBody>
                <a:bodyPr rot="0" vert="horz" wrap="square" lIns="18288" tIns="18288" rIns="18288" bIns="18288" anchor="t" anchorCtr="0" upright="1">
                  <a:noAutofit/>
                </a:bodyPr>
                <a:lstStyle/>
                <a:p>
                  <a:pPr algn="ctr"/>
                  <a:r>
                    <a:rPr lang="en-US" sz="1050" dirty="0">
                      <a:latin typeface="Arial"/>
                      <a:ea typeface="Calibri"/>
                      <a:cs typeface="Times New Roman"/>
                    </a:rPr>
                    <a:t>&lt;&lt;</a:t>
                  </a:r>
                  <a:r>
                    <a:rPr lang="en-US" sz="1050" dirty="0" err="1">
                      <a:latin typeface="Arial"/>
                      <a:ea typeface="Calibri"/>
                      <a:cs typeface="Times New Roman"/>
                    </a:rPr>
                    <a:t>InternalAgent</a:t>
                  </a:r>
                  <a:r>
                    <a:rPr lang="en-US" sz="1050" dirty="0">
                      <a:latin typeface="Arial"/>
                      <a:ea typeface="Calibri"/>
                      <a:cs typeface="Times New Roman"/>
                    </a:rPr>
                    <a:t>&gt;&gt;</a:t>
                  </a:r>
                  <a:endParaRPr lang="en-US" sz="1050" dirty="0">
                    <a:latin typeface="Calibri"/>
                    <a:ea typeface="Calibri"/>
                    <a:cs typeface="Times New Roman"/>
                  </a:endParaRPr>
                </a:p>
                <a:p>
                  <a:pPr algn="ctr"/>
                  <a:r>
                    <a:rPr lang="en-US" sz="1050" b="1" dirty="0">
                      <a:latin typeface="Arial"/>
                      <a:ea typeface="Calibri"/>
                      <a:cs typeface="Times New Roman"/>
                    </a:rPr>
                    <a:t>A/P Clerk</a:t>
                  </a:r>
                  <a:r>
                    <a:rPr lang="en-US" sz="1050" dirty="0">
                      <a:latin typeface="Arial"/>
                      <a:ea typeface="Calibri"/>
                      <a:cs typeface="Times New Roman"/>
                    </a:rPr>
                    <a:t> </a:t>
                  </a:r>
                  <a:endParaRPr lang="en-US" sz="1050" dirty="0">
                    <a:latin typeface="Calibri"/>
                    <a:ea typeface="Calibri"/>
                    <a:cs typeface="Times New Roman"/>
                  </a:endParaRPr>
                </a:p>
                <a:p>
                  <a:r>
                    <a:rPr lang="en-US" sz="1050" dirty="0">
                      <a:latin typeface="Arial"/>
                      <a:ea typeface="Calibri"/>
                      <a:cs typeface="Times New Roman"/>
                    </a:rPr>
                    <a:t>-AP-id (PK)</a:t>
                  </a:r>
                  <a:endParaRPr lang="en-US" sz="1050" dirty="0">
                    <a:latin typeface="Calibri"/>
                    <a:ea typeface="Calibri"/>
                    <a:cs typeface="Times New Roman"/>
                  </a:endParaRPr>
                </a:p>
                <a:p>
                  <a:r>
                    <a:rPr lang="en-US" sz="1050" dirty="0">
                      <a:latin typeface="Arial"/>
                      <a:ea typeface="Calibri"/>
                      <a:cs typeface="Times New Roman"/>
                    </a:rPr>
                    <a:t>-AP-name</a:t>
                  </a:r>
                  <a:endParaRPr lang="en-US" sz="1050" dirty="0">
                    <a:latin typeface="Calibri"/>
                    <a:ea typeface="Calibri"/>
                    <a:cs typeface="Times New Roman"/>
                  </a:endParaRPr>
                </a:p>
                <a:p>
                  <a:r>
                    <a:rPr lang="en-US" sz="1050" dirty="0">
                      <a:latin typeface="Arial"/>
                      <a:ea typeface="Calibri"/>
                      <a:cs typeface="Times New Roman"/>
                    </a:rPr>
                    <a:t>-AP-bond</a:t>
                  </a:r>
                  <a:endParaRPr lang="en-US" sz="1050" dirty="0">
                    <a:latin typeface="Calibri"/>
                    <a:ea typeface="Calibri"/>
                    <a:cs typeface="Times New Roman"/>
                  </a:endParaRPr>
                </a:p>
              </p:txBody>
            </p:sp>
            <p:cxnSp>
              <p:nvCxnSpPr>
                <p:cNvPr id="61" name="AutoShape 217"/>
                <p:cNvCxnSpPr>
                  <a:cxnSpLocks noChangeShapeType="1"/>
                </p:cNvCxnSpPr>
                <p:nvPr/>
              </p:nvCxnSpPr>
              <p:spPr bwMode="auto">
                <a:xfrm>
                  <a:off x="2963" y="13009"/>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2" name="AutoShape 218"/>
                <p:cNvCxnSpPr>
                  <a:cxnSpLocks noChangeShapeType="1"/>
                </p:cNvCxnSpPr>
                <p:nvPr/>
              </p:nvCxnSpPr>
              <p:spPr bwMode="auto">
                <a:xfrm>
                  <a:off x="2948" y="14150"/>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35" name="Group 34"/>
              <p:cNvGrpSpPr>
                <a:grpSpLocks/>
              </p:cNvGrpSpPr>
              <p:nvPr/>
            </p:nvGrpSpPr>
            <p:grpSpPr bwMode="auto">
              <a:xfrm>
                <a:off x="8640" y="7770"/>
                <a:ext cx="2125" cy="1809"/>
                <a:chOff x="2948" y="12558"/>
                <a:chExt cx="2125" cy="1809"/>
              </a:xfrm>
            </p:grpSpPr>
            <p:sp>
              <p:nvSpPr>
                <p:cNvPr id="57" name="Text Box 220"/>
                <p:cNvSpPr txBox="1">
                  <a:spLocks noChangeArrowheads="1"/>
                </p:cNvSpPr>
                <p:nvPr/>
              </p:nvSpPr>
              <p:spPr bwMode="auto">
                <a:xfrm>
                  <a:off x="2963" y="12558"/>
                  <a:ext cx="2110" cy="1809"/>
                </a:xfrm>
                <a:prstGeom prst="rect">
                  <a:avLst/>
                </a:prstGeom>
                <a:solidFill>
                  <a:srgbClr val="FFFFFF"/>
                </a:solidFill>
                <a:ln w="9525">
                  <a:solidFill>
                    <a:srgbClr val="000000"/>
                  </a:solidFill>
                  <a:miter lim="800000"/>
                  <a:headEnd/>
                  <a:tailEnd/>
                </a:ln>
              </p:spPr>
              <p:txBody>
                <a:bodyPr rot="0" vert="horz" wrap="square" lIns="18288" tIns="18288" rIns="18288" bIns="18288" anchor="t" anchorCtr="0" upright="1">
                  <a:noAutofit/>
                </a:bodyPr>
                <a:lstStyle/>
                <a:p>
                  <a:pPr algn="ctr"/>
                  <a:r>
                    <a:rPr lang="en-US" sz="1050" dirty="0">
                      <a:latin typeface="Arial"/>
                      <a:ea typeface="Calibri"/>
                      <a:cs typeface="Times New Roman"/>
                    </a:rPr>
                    <a:t>&lt;&lt;</a:t>
                  </a:r>
                  <a:r>
                    <a:rPr lang="en-US" sz="1050" dirty="0" err="1">
                      <a:latin typeface="Arial"/>
                      <a:ea typeface="Calibri"/>
                      <a:cs typeface="Times New Roman"/>
                    </a:rPr>
                    <a:t>InternalAgent</a:t>
                  </a:r>
                  <a:r>
                    <a:rPr lang="en-US" sz="1050" dirty="0">
                      <a:latin typeface="Arial"/>
                      <a:ea typeface="Calibri"/>
                      <a:cs typeface="Times New Roman"/>
                    </a:rPr>
                    <a:t>&gt;&gt;</a:t>
                  </a:r>
                  <a:endParaRPr lang="en-US" sz="1050" dirty="0">
                    <a:latin typeface="Calibri"/>
                    <a:ea typeface="Calibri"/>
                    <a:cs typeface="Times New Roman"/>
                  </a:endParaRPr>
                </a:p>
                <a:p>
                  <a:pPr algn="ctr"/>
                  <a:r>
                    <a:rPr lang="en-US" sz="1050" b="1" dirty="0">
                      <a:latin typeface="Arial"/>
                      <a:ea typeface="Calibri"/>
                      <a:cs typeface="Times New Roman"/>
                    </a:rPr>
                    <a:t>Manager</a:t>
                  </a:r>
                  <a:r>
                    <a:rPr lang="en-US" sz="1050" dirty="0">
                      <a:latin typeface="Arial"/>
                      <a:ea typeface="Calibri"/>
                      <a:cs typeface="Times New Roman"/>
                    </a:rPr>
                    <a:t> </a:t>
                  </a:r>
                  <a:endParaRPr lang="en-US" sz="1050" dirty="0">
                    <a:latin typeface="Calibri"/>
                    <a:ea typeface="Calibri"/>
                    <a:cs typeface="Times New Roman"/>
                  </a:endParaRPr>
                </a:p>
                <a:p>
                  <a:r>
                    <a:rPr lang="en-US" sz="1050" dirty="0">
                      <a:latin typeface="Arial"/>
                      <a:ea typeface="Calibri"/>
                      <a:cs typeface="Times New Roman"/>
                    </a:rPr>
                    <a:t>-</a:t>
                  </a:r>
                  <a:r>
                    <a:rPr lang="en-US" sz="1050" dirty="0" err="1">
                      <a:latin typeface="Arial"/>
                      <a:ea typeface="Calibri"/>
                      <a:cs typeface="Times New Roman"/>
                    </a:rPr>
                    <a:t>Mgr</a:t>
                  </a:r>
                  <a:r>
                    <a:rPr lang="en-US" sz="1050" dirty="0">
                      <a:latin typeface="Arial"/>
                      <a:ea typeface="Calibri"/>
                      <a:cs typeface="Times New Roman"/>
                    </a:rPr>
                    <a:t>-id (PK)</a:t>
                  </a:r>
                  <a:endParaRPr lang="en-US" sz="1050" dirty="0">
                    <a:latin typeface="Calibri"/>
                    <a:ea typeface="Calibri"/>
                    <a:cs typeface="Times New Roman"/>
                  </a:endParaRPr>
                </a:p>
                <a:p>
                  <a:r>
                    <a:rPr lang="en-US" sz="1050" dirty="0">
                      <a:latin typeface="Arial"/>
                      <a:ea typeface="Calibri"/>
                      <a:cs typeface="Times New Roman"/>
                    </a:rPr>
                    <a:t>-</a:t>
                  </a:r>
                  <a:r>
                    <a:rPr lang="en-US" sz="1050" dirty="0" err="1">
                      <a:latin typeface="Arial"/>
                      <a:ea typeface="Calibri"/>
                      <a:cs typeface="Times New Roman"/>
                    </a:rPr>
                    <a:t>Mgr</a:t>
                  </a:r>
                  <a:r>
                    <a:rPr lang="en-US" sz="1050" dirty="0">
                      <a:latin typeface="Arial"/>
                      <a:ea typeface="Calibri"/>
                      <a:cs typeface="Times New Roman"/>
                    </a:rPr>
                    <a:t>-name</a:t>
                  </a:r>
                  <a:endParaRPr lang="en-US" sz="1050" dirty="0">
                    <a:latin typeface="Calibri"/>
                    <a:ea typeface="Calibri"/>
                    <a:cs typeface="Times New Roman"/>
                  </a:endParaRPr>
                </a:p>
                <a:p>
                  <a:r>
                    <a:rPr lang="en-US" sz="1050" dirty="0">
                      <a:latin typeface="Arial"/>
                      <a:ea typeface="Calibri"/>
                      <a:cs typeface="Times New Roman"/>
                    </a:rPr>
                    <a:t>-</a:t>
                  </a:r>
                  <a:r>
                    <a:rPr lang="en-US" sz="1050" dirty="0" err="1">
                      <a:latin typeface="Arial"/>
                      <a:ea typeface="Calibri"/>
                      <a:cs typeface="Times New Roman"/>
                    </a:rPr>
                    <a:t>Mgr</a:t>
                  </a:r>
                  <a:r>
                    <a:rPr lang="en-US" sz="1050" dirty="0">
                      <a:latin typeface="Arial"/>
                      <a:ea typeface="Calibri"/>
                      <a:cs typeface="Times New Roman"/>
                    </a:rPr>
                    <a:t>-degree</a:t>
                  </a:r>
                  <a:endParaRPr lang="en-US" sz="1050" dirty="0">
                    <a:latin typeface="Calibri"/>
                    <a:ea typeface="Calibri"/>
                    <a:cs typeface="Times New Roman"/>
                  </a:endParaRPr>
                </a:p>
              </p:txBody>
            </p:sp>
            <p:cxnSp>
              <p:nvCxnSpPr>
                <p:cNvPr id="58" name="AutoShape 221"/>
                <p:cNvCxnSpPr>
                  <a:cxnSpLocks noChangeShapeType="1"/>
                </p:cNvCxnSpPr>
                <p:nvPr/>
              </p:nvCxnSpPr>
              <p:spPr bwMode="auto">
                <a:xfrm>
                  <a:off x="2963" y="13009"/>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9" name="AutoShape 222"/>
                <p:cNvCxnSpPr>
                  <a:cxnSpLocks noChangeShapeType="1"/>
                </p:cNvCxnSpPr>
                <p:nvPr/>
              </p:nvCxnSpPr>
              <p:spPr bwMode="auto">
                <a:xfrm>
                  <a:off x="2948" y="14150"/>
                  <a:ext cx="211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36" name="AutoShape 223"/>
              <p:cNvCxnSpPr>
                <a:cxnSpLocks noChangeShapeType="1"/>
              </p:cNvCxnSpPr>
              <p:nvPr/>
            </p:nvCxnSpPr>
            <p:spPr bwMode="auto">
              <a:xfrm flipV="1">
                <a:off x="7145" y="2156"/>
                <a:ext cx="1525" cy="145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 name="AutoShape 224"/>
              <p:cNvCxnSpPr>
                <a:cxnSpLocks noChangeShapeType="1"/>
              </p:cNvCxnSpPr>
              <p:nvPr/>
            </p:nvCxnSpPr>
            <p:spPr bwMode="auto">
              <a:xfrm>
                <a:off x="7130" y="3707"/>
                <a:ext cx="1540" cy="37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AutoShape 225"/>
              <p:cNvCxnSpPr>
                <a:cxnSpLocks noChangeShapeType="1"/>
              </p:cNvCxnSpPr>
              <p:nvPr/>
            </p:nvCxnSpPr>
            <p:spPr bwMode="auto">
              <a:xfrm flipV="1">
                <a:off x="7213" y="4268"/>
                <a:ext cx="1457" cy="294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AutoShape 226"/>
              <p:cNvCxnSpPr>
                <a:cxnSpLocks noChangeShapeType="1"/>
              </p:cNvCxnSpPr>
              <p:nvPr/>
            </p:nvCxnSpPr>
            <p:spPr bwMode="auto">
              <a:xfrm flipV="1">
                <a:off x="7213" y="5971"/>
                <a:ext cx="1457" cy="138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AutoShape 227"/>
              <p:cNvCxnSpPr>
                <a:cxnSpLocks noChangeShapeType="1"/>
              </p:cNvCxnSpPr>
              <p:nvPr/>
            </p:nvCxnSpPr>
            <p:spPr bwMode="auto">
              <a:xfrm>
                <a:off x="7213" y="7355"/>
                <a:ext cx="1427" cy="6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1" name="Text Box 228"/>
              <p:cNvSpPr txBox="1">
                <a:spLocks noChangeArrowheads="1"/>
              </p:cNvSpPr>
              <p:nvPr/>
            </p:nvSpPr>
            <p:spPr bwMode="auto">
              <a:xfrm>
                <a:off x="7323" y="2851"/>
                <a:ext cx="939"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1000"/>
                  </a:spcAft>
                </a:pPr>
                <a:r>
                  <a:rPr lang="en-US" sz="1050" dirty="0">
                    <a:latin typeface="Arial"/>
                    <a:ea typeface="Calibri"/>
                    <a:cs typeface="Times New Roman"/>
                  </a:rPr>
                  <a:t>Participation</a:t>
                </a:r>
                <a:endParaRPr lang="en-US" sz="1050" dirty="0">
                  <a:latin typeface="Calibri"/>
                  <a:ea typeface="Calibri"/>
                  <a:cs typeface="Times New Roman"/>
                </a:endParaRPr>
              </a:p>
              <a:p>
                <a:pPr algn="ctr">
                  <a:spcAft>
                    <a:spcPts val="1000"/>
                  </a:spcAft>
                </a:pPr>
                <a:r>
                  <a:rPr lang="en-US" sz="1050" dirty="0">
                    <a:latin typeface="Calibri"/>
                    <a:ea typeface="Calibri"/>
                    <a:cs typeface="Times New Roman"/>
                  </a:rPr>
                  <a:t> </a:t>
                </a:r>
              </a:p>
            </p:txBody>
          </p:sp>
          <p:sp>
            <p:nvSpPr>
              <p:cNvPr id="42" name="Text Box 229"/>
              <p:cNvSpPr txBox="1">
                <a:spLocks noChangeArrowheads="1"/>
              </p:cNvSpPr>
              <p:nvPr/>
            </p:nvSpPr>
            <p:spPr bwMode="auto">
              <a:xfrm>
                <a:off x="7316" y="3775"/>
                <a:ext cx="1127"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1000"/>
                  </a:spcAft>
                </a:pPr>
                <a:r>
                  <a:rPr lang="en-US" sz="1050" dirty="0">
                    <a:latin typeface="Arial"/>
                    <a:ea typeface="Calibri"/>
                    <a:cs typeface="Times New Roman"/>
                  </a:rPr>
                  <a:t>Participation2</a:t>
                </a:r>
                <a:endParaRPr lang="en-US" sz="1050" dirty="0">
                  <a:latin typeface="Calibri"/>
                  <a:ea typeface="Calibri"/>
                  <a:cs typeface="Times New Roman"/>
                </a:endParaRPr>
              </a:p>
              <a:p>
                <a:pPr algn="ctr">
                  <a:spcAft>
                    <a:spcPts val="1000"/>
                  </a:spcAft>
                </a:pPr>
                <a:r>
                  <a:rPr lang="en-US" sz="1050" dirty="0">
                    <a:latin typeface="Calibri"/>
                    <a:ea typeface="Calibri"/>
                    <a:cs typeface="Times New Roman"/>
                  </a:rPr>
                  <a:t> </a:t>
                </a:r>
              </a:p>
            </p:txBody>
          </p:sp>
          <p:sp>
            <p:nvSpPr>
              <p:cNvPr id="43" name="Text Box 230"/>
              <p:cNvSpPr txBox="1">
                <a:spLocks noChangeArrowheads="1"/>
              </p:cNvSpPr>
              <p:nvPr/>
            </p:nvSpPr>
            <p:spPr bwMode="auto">
              <a:xfrm>
                <a:off x="7323" y="5309"/>
                <a:ext cx="1120"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1000"/>
                  </a:spcAft>
                </a:pPr>
                <a:r>
                  <a:rPr lang="en-US" sz="1050" dirty="0">
                    <a:latin typeface="Arial"/>
                    <a:ea typeface="Calibri"/>
                    <a:cs typeface="Times New Roman"/>
                  </a:rPr>
                  <a:t>Participation3</a:t>
                </a:r>
                <a:endParaRPr lang="en-US" sz="1050" dirty="0">
                  <a:latin typeface="Calibri"/>
                  <a:ea typeface="Calibri"/>
                  <a:cs typeface="Times New Roman"/>
                </a:endParaRPr>
              </a:p>
              <a:p>
                <a:pPr algn="ctr">
                  <a:spcAft>
                    <a:spcPts val="1000"/>
                  </a:spcAft>
                </a:pPr>
                <a:r>
                  <a:rPr lang="en-US" sz="1050" dirty="0">
                    <a:latin typeface="Calibri"/>
                    <a:ea typeface="Calibri"/>
                    <a:cs typeface="Times New Roman"/>
                  </a:rPr>
                  <a:t> </a:t>
                </a:r>
              </a:p>
            </p:txBody>
          </p:sp>
          <p:sp>
            <p:nvSpPr>
              <p:cNvPr id="44" name="Text Box 231"/>
              <p:cNvSpPr txBox="1">
                <a:spLocks noChangeArrowheads="1"/>
              </p:cNvSpPr>
              <p:nvPr/>
            </p:nvSpPr>
            <p:spPr bwMode="auto">
              <a:xfrm>
                <a:off x="7563" y="6420"/>
                <a:ext cx="1120"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1000"/>
                  </a:spcAft>
                </a:pPr>
                <a:r>
                  <a:rPr lang="en-US" sz="1050">
                    <a:latin typeface="Arial"/>
                    <a:ea typeface="Calibri"/>
                    <a:cs typeface="Times New Roman"/>
                  </a:rPr>
                  <a:t>Participation4</a:t>
                </a:r>
                <a:endParaRPr lang="en-US" sz="1050">
                  <a:latin typeface="Calibri"/>
                  <a:ea typeface="Calibri"/>
                  <a:cs typeface="Times New Roman"/>
                </a:endParaRPr>
              </a:p>
              <a:p>
                <a:pPr algn="ctr">
                  <a:spcAft>
                    <a:spcPts val="1000"/>
                  </a:spcAft>
                </a:pPr>
                <a:r>
                  <a:rPr lang="en-US" sz="1050">
                    <a:latin typeface="Calibri"/>
                    <a:ea typeface="Calibri"/>
                    <a:cs typeface="Times New Roman"/>
                  </a:rPr>
                  <a:t> </a:t>
                </a:r>
              </a:p>
            </p:txBody>
          </p:sp>
          <p:sp>
            <p:nvSpPr>
              <p:cNvPr id="45" name="Text Box 232"/>
              <p:cNvSpPr txBox="1">
                <a:spLocks noChangeArrowheads="1"/>
              </p:cNvSpPr>
              <p:nvPr/>
            </p:nvSpPr>
            <p:spPr bwMode="auto">
              <a:xfrm>
                <a:off x="7323" y="7770"/>
                <a:ext cx="1120"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1000"/>
                  </a:spcAft>
                </a:pPr>
                <a:r>
                  <a:rPr lang="en-US" sz="1050">
                    <a:latin typeface="Arial"/>
                    <a:ea typeface="Calibri"/>
                    <a:cs typeface="Times New Roman"/>
                  </a:rPr>
                  <a:t>Participation5</a:t>
                </a:r>
                <a:endParaRPr lang="en-US" sz="1050">
                  <a:latin typeface="Calibri"/>
                  <a:ea typeface="Calibri"/>
                  <a:cs typeface="Times New Roman"/>
                </a:endParaRPr>
              </a:p>
              <a:p>
                <a:pPr algn="ctr">
                  <a:spcAft>
                    <a:spcPts val="1000"/>
                  </a:spcAft>
                </a:pPr>
                <a:r>
                  <a:rPr lang="en-US" sz="1050">
                    <a:latin typeface="Calibri"/>
                    <a:ea typeface="Calibri"/>
                    <a:cs typeface="Times New Roman"/>
                  </a:rPr>
                  <a:t> </a:t>
                </a:r>
              </a:p>
            </p:txBody>
          </p:sp>
          <p:grpSp>
            <p:nvGrpSpPr>
              <p:cNvPr id="46" name="Group 45"/>
              <p:cNvGrpSpPr>
                <a:grpSpLocks/>
              </p:cNvGrpSpPr>
              <p:nvPr/>
            </p:nvGrpSpPr>
            <p:grpSpPr bwMode="auto">
              <a:xfrm>
                <a:off x="3523" y="5176"/>
                <a:ext cx="1300" cy="1027"/>
                <a:chOff x="3921" y="3355"/>
                <a:chExt cx="1300" cy="1027"/>
              </a:xfrm>
            </p:grpSpPr>
            <p:cxnSp>
              <p:nvCxnSpPr>
                <p:cNvPr id="55" name="AutoShape 234"/>
                <p:cNvCxnSpPr>
                  <a:cxnSpLocks noChangeShapeType="1"/>
                </p:cNvCxnSpPr>
                <p:nvPr/>
              </p:nvCxnSpPr>
              <p:spPr bwMode="auto">
                <a:xfrm>
                  <a:off x="3935" y="3584"/>
                  <a:ext cx="127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6" name="Text Box 235"/>
                <p:cNvSpPr txBox="1">
                  <a:spLocks noChangeArrowheads="1"/>
                </p:cNvSpPr>
                <p:nvPr/>
              </p:nvSpPr>
              <p:spPr bwMode="auto">
                <a:xfrm>
                  <a:off x="3921" y="3355"/>
                  <a:ext cx="1300" cy="102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t" anchorCtr="0" upright="1">
                  <a:noAutofit/>
                </a:bodyPr>
                <a:lstStyle/>
                <a:p>
                  <a:pPr algn="ctr"/>
                  <a:r>
                    <a:rPr lang="en-US" sz="1050" dirty="0">
                      <a:latin typeface="Arial"/>
                      <a:ea typeface="Calibri"/>
                      <a:cs typeface="Times New Roman"/>
                    </a:rPr>
                    <a:t>Stockflow2</a:t>
                  </a:r>
                  <a:endParaRPr lang="en-US" sz="1050" dirty="0">
                    <a:latin typeface="Calibri"/>
                    <a:ea typeface="Calibri"/>
                    <a:cs typeface="Times New Roman"/>
                  </a:endParaRPr>
                </a:p>
                <a:p>
                  <a:pPr algn="ctr"/>
                  <a:r>
                    <a:rPr lang="en-US" sz="1050" dirty="0">
                      <a:latin typeface="Arial"/>
                      <a:ea typeface="Calibri"/>
                      <a:cs typeface="Times New Roman"/>
                    </a:rPr>
                    <a:t> </a:t>
                  </a:r>
                  <a:endParaRPr lang="en-US" sz="1050" dirty="0">
                    <a:latin typeface="Calibri"/>
                    <a:ea typeface="Calibri"/>
                    <a:cs typeface="Times New Roman"/>
                  </a:endParaRPr>
                </a:p>
                <a:p>
                  <a:r>
                    <a:rPr lang="en-US" sz="1050" dirty="0">
                      <a:latin typeface="Arial"/>
                      <a:ea typeface="Calibri"/>
                      <a:cs typeface="Times New Roman"/>
                    </a:rPr>
                    <a:t>-oh-</a:t>
                  </a:r>
                  <a:r>
                    <a:rPr lang="en-US" sz="1050" dirty="0" err="1">
                      <a:latin typeface="Arial"/>
                      <a:ea typeface="Calibri"/>
                      <a:cs typeface="Times New Roman"/>
                    </a:rPr>
                    <a:t>qty</a:t>
                  </a:r>
                  <a:r>
                    <a:rPr lang="en-US" sz="1050" dirty="0">
                      <a:latin typeface="Arial"/>
                      <a:ea typeface="Calibri"/>
                      <a:cs typeface="Times New Roman"/>
                    </a:rPr>
                    <a:t>-</a:t>
                  </a:r>
                  <a:r>
                    <a:rPr lang="en-US" sz="1050" dirty="0" err="1">
                      <a:latin typeface="Arial"/>
                      <a:ea typeface="Calibri"/>
                      <a:cs typeface="Times New Roman"/>
                    </a:rPr>
                    <a:t>purch</a:t>
                  </a:r>
                  <a:endParaRPr lang="en-US" sz="1050" dirty="0">
                    <a:latin typeface="Calibri"/>
                    <a:ea typeface="Calibri"/>
                    <a:cs typeface="Times New Roman"/>
                  </a:endParaRPr>
                </a:p>
              </p:txBody>
            </p:sp>
          </p:grpSp>
          <p:grpSp>
            <p:nvGrpSpPr>
              <p:cNvPr id="47" name="Group 46"/>
              <p:cNvGrpSpPr>
                <a:grpSpLocks/>
              </p:cNvGrpSpPr>
              <p:nvPr/>
            </p:nvGrpSpPr>
            <p:grpSpPr bwMode="auto">
              <a:xfrm>
                <a:off x="6046" y="5542"/>
                <a:ext cx="1281" cy="1013"/>
                <a:chOff x="3935" y="3355"/>
                <a:chExt cx="1281" cy="1013"/>
              </a:xfrm>
            </p:grpSpPr>
            <p:cxnSp>
              <p:nvCxnSpPr>
                <p:cNvPr id="53" name="AutoShape 237"/>
                <p:cNvCxnSpPr>
                  <a:cxnSpLocks noChangeShapeType="1"/>
                </p:cNvCxnSpPr>
                <p:nvPr/>
              </p:nvCxnSpPr>
              <p:spPr bwMode="auto">
                <a:xfrm>
                  <a:off x="3935" y="3584"/>
                  <a:ext cx="127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4" name="Text Box 238"/>
                <p:cNvSpPr txBox="1">
                  <a:spLocks noChangeArrowheads="1"/>
                </p:cNvSpPr>
                <p:nvPr/>
              </p:nvSpPr>
              <p:spPr bwMode="auto">
                <a:xfrm>
                  <a:off x="3935" y="3355"/>
                  <a:ext cx="1281" cy="10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t" anchorCtr="0" upright="1">
                  <a:noAutofit/>
                </a:bodyPr>
                <a:lstStyle/>
                <a:p>
                  <a:pPr algn="ctr"/>
                  <a:r>
                    <a:rPr lang="en-US" sz="1050" dirty="0">
                      <a:latin typeface="Arial"/>
                      <a:ea typeface="Calibri"/>
                      <a:cs typeface="Times New Roman"/>
                    </a:rPr>
                    <a:t>Duality</a:t>
                  </a:r>
                  <a:endParaRPr lang="en-US" sz="1050" dirty="0">
                    <a:latin typeface="Calibri"/>
                    <a:ea typeface="Calibri"/>
                    <a:cs typeface="Times New Roman"/>
                  </a:endParaRPr>
                </a:p>
                <a:p>
                  <a:r>
                    <a:rPr lang="en-US" sz="1050" dirty="0">
                      <a:latin typeface="Arial"/>
                      <a:ea typeface="Calibri"/>
                      <a:cs typeface="Times New Roman"/>
                    </a:rPr>
                    <a:t>-cd-</a:t>
                  </a:r>
                  <a:r>
                    <a:rPr lang="en-US" sz="1050" dirty="0" err="1">
                      <a:latin typeface="Arial"/>
                      <a:ea typeface="Calibri"/>
                      <a:cs typeface="Times New Roman"/>
                    </a:rPr>
                    <a:t>acq</a:t>
                  </a:r>
                  <a:r>
                    <a:rPr lang="en-US" sz="1050" dirty="0">
                      <a:latin typeface="Arial"/>
                      <a:ea typeface="Calibri"/>
                      <a:cs typeface="Times New Roman"/>
                    </a:rPr>
                    <a:t>-applied</a:t>
                  </a:r>
                  <a:endParaRPr lang="en-US" sz="1050" dirty="0">
                    <a:latin typeface="Calibri"/>
                    <a:ea typeface="Calibri"/>
                    <a:cs typeface="Times New Roman"/>
                  </a:endParaRPr>
                </a:p>
                <a:p>
                  <a:pPr algn="ctr"/>
                  <a:r>
                    <a:rPr lang="en-US" sz="1050" dirty="0">
                      <a:latin typeface="Calibri"/>
                      <a:ea typeface="Calibri"/>
                      <a:cs typeface="Times New Roman"/>
                    </a:rPr>
                    <a:t> </a:t>
                  </a:r>
                </a:p>
              </p:txBody>
            </p:sp>
          </p:grpSp>
          <p:cxnSp>
            <p:nvCxnSpPr>
              <p:cNvPr id="48" name="AutoShape 239"/>
              <p:cNvCxnSpPr>
                <a:cxnSpLocks noChangeShapeType="1"/>
              </p:cNvCxnSpPr>
              <p:nvPr/>
            </p:nvCxnSpPr>
            <p:spPr bwMode="auto">
              <a:xfrm>
                <a:off x="3243" y="3707"/>
                <a:ext cx="177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 name="AutoShape 240"/>
              <p:cNvCxnSpPr>
                <a:cxnSpLocks noChangeShapeType="1"/>
              </p:cNvCxnSpPr>
              <p:nvPr/>
            </p:nvCxnSpPr>
            <p:spPr bwMode="auto">
              <a:xfrm>
                <a:off x="3265" y="4746"/>
                <a:ext cx="175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0" name="AutoShape 241"/>
              <p:cNvCxnSpPr>
                <a:cxnSpLocks noChangeShapeType="1"/>
              </p:cNvCxnSpPr>
              <p:nvPr/>
            </p:nvCxnSpPr>
            <p:spPr bwMode="auto">
              <a:xfrm>
                <a:off x="4184" y="3034"/>
                <a:ext cx="0" cy="673"/>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51" name="AutoShape 242"/>
              <p:cNvCxnSpPr>
                <a:cxnSpLocks noChangeShapeType="1"/>
              </p:cNvCxnSpPr>
              <p:nvPr/>
            </p:nvCxnSpPr>
            <p:spPr bwMode="auto">
              <a:xfrm>
                <a:off x="4184" y="4746"/>
                <a:ext cx="0" cy="430"/>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52" name="AutoShape 243"/>
              <p:cNvCxnSpPr>
                <a:cxnSpLocks noChangeShapeType="1"/>
              </p:cNvCxnSpPr>
              <p:nvPr/>
            </p:nvCxnSpPr>
            <p:spPr bwMode="auto">
              <a:xfrm>
                <a:off x="5704" y="5971"/>
                <a:ext cx="342" cy="0"/>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grpSp>
      </p:grpSp>
    </p:spTree>
    <p:extLst>
      <p:ext uri="{BB962C8B-B14F-4D97-AF65-F5344CB8AC3E}">
        <p14:creationId xmlns:p14="http://schemas.microsoft.com/office/powerpoint/2010/main" val="27762744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Slide Number Placeholder 3"/>
          <p:cNvSpPr>
            <a:spLocks noGrp="1"/>
          </p:cNvSpPr>
          <p:nvPr>
            <p:ph type="sldNum"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B13CD42-0585-4FFE-9183-BD19C9B24C39}" type="slidenum">
              <a:rPr lang="en-US" smtClean="0">
                <a:solidFill>
                  <a:srgbClr val="19138D"/>
                </a:solidFill>
              </a:rPr>
              <a:pPr eaLnBrk="1" hangingPunct="1"/>
              <a:t>36</a:t>
            </a:fld>
            <a:endParaRPr lang="en-US" smtClean="0">
              <a:solidFill>
                <a:srgbClr val="19138D"/>
              </a:solidFill>
            </a:endParaRPr>
          </a:p>
        </p:txBody>
      </p:sp>
      <p:sp>
        <p:nvSpPr>
          <p:cNvPr id="18434" name="Rectangle 2"/>
          <p:cNvSpPr>
            <a:spLocks noGrp="1" noChangeArrowheads="1"/>
          </p:cNvSpPr>
          <p:nvPr>
            <p:ph type="title"/>
          </p:nvPr>
        </p:nvSpPr>
        <p:spPr>
          <a:xfrm>
            <a:off x="2590800" y="76200"/>
            <a:ext cx="7696200" cy="1143000"/>
          </a:xfrm>
        </p:spPr>
        <p:txBody>
          <a:bodyPr/>
          <a:lstStyle/>
          <a:p>
            <a:pPr eaLnBrk="1" hangingPunct="1"/>
            <a:r>
              <a:rPr lang="en-US" sz="3200" dirty="0"/>
              <a:t>Expansions to the Core REA Business Process level model (core = green)</a:t>
            </a:r>
          </a:p>
        </p:txBody>
      </p:sp>
      <p:sp>
        <p:nvSpPr>
          <p:cNvPr id="6" name="Text Box 397"/>
          <p:cNvSpPr txBox="1">
            <a:spLocks noChangeArrowheads="1"/>
          </p:cNvSpPr>
          <p:nvPr/>
        </p:nvSpPr>
        <p:spPr bwMode="auto">
          <a:xfrm>
            <a:off x="2621280" y="2438400"/>
            <a:ext cx="1280160" cy="548640"/>
          </a:xfrm>
          <a:prstGeom prst="rect">
            <a:avLst/>
          </a:prstGeom>
          <a:solidFill>
            <a:srgbClr val="FFFFFF"/>
          </a:solidFill>
          <a:ln w="9525">
            <a:solidFill>
              <a:srgbClr val="000000"/>
            </a:solidFill>
            <a:miter lim="800000"/>
            <a:headEnd/>
            <a:tailEnd/>
          </a:ln>
        </p:spPr>
        <p:txBody>
          <a:bodyPr rot="0" vert="horz" wrap="square" lIns="45720" tIns="27432" rIns="45720" bIns="27432" anchor="t" anchorCtr="0" upright="1">
            <a:noAutofit/>
          </a:bodyPr>
          <a:lstStyle/>
          <a:p>
            <a:pPr algn="ctr">
              <a:lnSpc>
                <a:spcPct val="115000"/>
              </a:lnSpc>
              <a:spcAft>
                <a:spcPts val="1000"/>
              </a:spcAft>
            </a:pPr>
            <a:r>
              <a:rPr lang="en-US" sz="800">
                <a:latin typeface="Arial"/>
                <a:ea typeface="Calibri"/>
                <a:cs typeface="Times New Roman"/>
              </a:rPr>
              <a:t>&lt;&lt;ResourceType&gt;&gt;</a:t>
            </a:r>
            <a:r>
              <a:rPr lang="en-US" sz="900">
                <a:latin typeface="Arial"/>
                <a:ea typeface="Calibri"/>
                <a:cs typeface="Times New Roman"/>
              </a:rPr>
              <a:t/>
            </a:r>
            <a:br>
              <a:rPr lang="en-US" sz="900">
                <a:latin typeface="Arial"/>
                <a:ea typeface="Calibri"/>
                <a:cs typeface="Times New Roman"/>
              </a:rPr>
            </a:br>
            <a:endParaRPr lang="en-US" sz="1100">
              <a:latin typeface="Calibri"/>
              <a:ea typeface="Calibri"/>
              <a:cs typeface="Times New Roman"/>
            </a:endParaRPr>
          </a:p>
        </p:txBody>
      </p:sp>
      <p:sp>
        <p:nvSpPr>
          <p:cNvPr id="7" name="Text Box 398"/>
          <p:cNvSpPr txBox="1">
            <a:spLocks noChangeArrowheads="1"/>
          </p:cNvSpPr>
          <p:nvPr/>
        </p:nvSpPr>
        <p:spPr bwMode="auto">
          <a:xfrm>
            <a:off x="2621280" y="3429000"/>
            <a:ext cx="1280160" cy="548640"/>
          </a:xfrm>
          <a:prstGeom prst="rect">
            <a:avLst/>
          </a:prstGeom>
          <a:solidFill>
            <a:srgbClr val="FFFFFF"/>
          </a:solidFill>
          <a:ln w="28575">
            <a:solidFill>
              <a:srgbClr val="00B050"/>
            </a:solidFill>
            <a:miter lim="800000"/>
            <a:headEnd/>
            <a:tailEnd/>
          </a:ln>
        </p:spPr>
        <p:txBody>
          <a:bodyPr rot="0" vert="horz" wrap="square" lIns="45720" tIns="36576" rIns="45720" bIns="27432" anchor="t" anchorCtr="0" upright="1">
            <a:noAutofit/>
          </a:bodyPr>
          <a:lstStyle/>
          <a:p>
            <a:pPr algn="ctr">
              <a:lnSpc>
                <a:spcPct val="115000"/>
              </a:lnSpc>
              <a:spcAft>
                <a:spcPts val="1000"/>
              </a:spcAft>
            </a:pPr>
            <a:r>
              <a:rPr lang="en-US" sz="800" dirty="0">
                <a:solidFill>
                  <a:srgbClr val="3FBD5D"/>
                </a:solidFill>
                <a:latin typeface="Arial"/>
                <a:ea typeface="Calibri"/>
                <a:cs typeface="Times New Roman"/>
              </a:rPr>
              <a:t>&lt;&lt;Resource&gt;&gt;</a:t>
            </a:r>
            <a:r>
              <a:rPr lang="en-US" sz="900" dirty="0">
                <a:solidFill>
                  <a:srgbClr val="3FBD5D"/>
                </a:solidFill>
                <a:latin typeface="Arial"/>
                <a:ea typeface="Calibri"/>
                <a:cs typeface="Times New Roman"/>
              </a:rPr>
              <a:t/>
            </a:r>
            <a:br>
              <a:rPr lang="en-US" sz="900" dirty="0">
                <a:solidFill>
                  <a:srgbClr val="3FBD5D"/>
                </a:solidFill>
                <a:latin typeface="Arial"/>
                <a:ea typeface="Calibri"/>
                <a:cs typeface="Times New Roman"/>
              </a:rPr>
            </a:br>
            <a:endParaRPr lang="en-US" sz="1100" dirty="0">
              <a:solidFill>
                <a:srgbClr val="3FBD5D"/>
              </a:solidFill>
              <a:latin typeface="Calibri"/>
              <a:ea typeface="Calibri"/>
              <a:cs typeface="Times New Roman"/>
            </a:endParaRPr>
          </a:p>
        </p:txBody>
      </p:sp>
      <p:sp>
        <p:nvSpPr>
          <p:cNvPr id="8" name="Text Box 399"/>
          <p:cNvSpPr txBox="1">
            <a:spLocks noChangeArrowheads="1"/>
          </p:cNvSpPr>
          <p:nvPr/>
        </p:nvSpPr>
        <p:spPr bwMode="auto">
          <a:xfrm>
            <a:off x="7924799" y="2438400"/>
            <a:ext cx="1280160" cy="548640"/>
          </a:xfrm>
          <a:prstGeom prst="rect">
            <a:avLst/>
          </a:prstGeom>
          <a:solidFill>
            <a:srgbClr val="FFFFFF"/>
          </a:solidFill>
          <a:ln w="9525">
            <a:solidFill>
              <a:srgbClr val="000000"/>
            </a:solidFill>
            <a:miter lim="800000"/>
            <a:headEnd/>
            <a:tailEnd/>
          </a:ln>
        </p:spPr>
        <p:txBody>
          <a:bodyPr rot="0" vert="horz" wrap="square" lIns="45720" tIns="27432" rIns="45720" bIns="27432" anchor="t" anchorCtr="0" upright="1">
            <a:noAutofit/>
          </a:bodyPr>
          <a:lstStyle/>
          <a:p>
            <a:pPr algn="ctr">
              <a:lnSpc>
                <a:spcPct val="115000"/>
              </a:lnSpc>
              <a:spcAft>
                <a:spcPts val="1000"/>
              </a:spcAft>
            </a:pPr>
            <a:r>
              <a:rPr lang="en-US" sz="800">
                <a:latin typeface="Arial"/>
                <a:ea typeface="Calibri"/>
                <a:cs typeface="Times New Roman"/>
              </a:rPr>
              <a:t>&lt;&lt;InternalAgent&gt;&gt;</a:t>
            </a:r>
            <a:r>
              <a:rPr lang="en-US" sz="900">
                <a:latin typeface="Arial"/>
                <a:ea typeface="Calibri"/>
                <a:cs typeface="Times New Roman"/>
              </a:rPr>
              <a:t/>
            </a:r>
            <a:br>
              <a:rPr lang="en-US" sz="900">
                <a:latin typeface="Arial"/>
                <a:ea typeface="Calibri"/>
                <a:cs typeface="Times New Roman"/>
              </a:rPr>
            </a:br>
            <a:endParaRPr lang="en-US" sz="1100">
              <a:latin typeface="Calibri"/>
              <a:ea typeface="Calibri"/>
              <a:cs typeface="Times New Roman"/>
            </a:endParaRPr>
          </a:p>
        </p:txBody>
      </p:sp>
      <p:sp>
        <p:nvSpPr>
          <p:cNvPr id="9" name="Text Box 400"/>
          <p:cNvSpPr txBox="1">
            <a:spLocks noChangeArrowheads="1"/>
          </p:cNvSpPr>
          <p:nvPr/>
        </p:nvSpPr>
        <p:spPr bwMode="auto">
          <a:xfrm>
            <a:off x="7924800" y="1467485"/>
            <a:ext cx="1280160" cy="548640"/>
          </a:xfrm>
          <a:prstGeom prst="rect">
            <a:avLst/>
          </a:prstGeom>
          <a:solidFill>
            <a:srgbClr val="FFFFFF"/>
          </a:solidFill>
          <a:ln w="9525">
            <a:solidFill>
              <a:srgbClr val="000000"/>
            </a:solidFill>
            <a:miter lim="800000"/>
            <a:headEnd/>
            <a:tailEnd/>
          </a:ln>
        </p:spPr>
        <p:txBody>
          <a:bodyPr rot="0" vert="horz" wrap="square" lIns="45720" tIns="27432" rIns="45720" bIns="27432" anchor="t" anchorCtr="0" upright="1">
            <a:noAutofit/>
          </a:bodyPr>
          <a:lstStyle/>
          <a:p>
            <a:pPr algn="ctr">
              <a:lnSpc>
                <a:spcPct val="115000"/>
              </a:lnSpc>
              <a:spcAft>
                <a:spcPts val="1000"/>
              </a:spcAft>
            </a:pPr>
            <a:r>
              <a:rPr lang="en-US" sz="800">
                <a:latin typeface="Arial"/>
                <a:ea typeface="Calibri"/>
                <a:cs typeface="Times New Roman"/>
              </a:rPr>
              <a:t>&lt;&lt;InternalAgent&gt;&gt;</a:t>
            </a:r>
            <a:r>
              <a:rPr lang="en-US" sz="900">
                <a:latin typeface="Arial"/>
                <a:ea typeface="Calibri"/>
                <a:cs typeface="Times New Roman"/>
              </a:rPr>
              <a:t/>
            </a:r>
            <a:br>
              <a:rPr lang="en-US" sz="900">
                <a:latin typeface="Arial"/>
                <a:ea typeface="Calibri"/>
                <a:cs typeface="Times New Roman"/>
              </a:rPr>
            </a:br>
            <a:endParaRPr lang="en-US" sz="1100">
              <a:latin typeface="Calibri"/>
              <a:ea typeface="Calibri"/>
              <a:cs typeface="Times New Roman"/>
            </a:endParaRPr>
          </a:p>
        </p:txBody>
      </p:sp>
      <p:sp>
        <p:nvSpPr>
          <p:cNvPr id="10" name="Text Box 401"/>
          <p:cNvSpPr txBox="1">
            <a:spLocks noChangeArrowheads="1"/>
          </p:cNvSpPr>
          <p:nvPr/>
        </p:nvSpPr>
        <p:spPr bwMode="auto">
          <a:xfrm>
            <a:off x="2621280" y="4343400"/>
            <a:ext cx="1280160" cy="548640"/>
          </a:xfrm>
          <a:prstGeom prst="rect">
            <a:avLst/>
          </a:prstGeom>
          <a:solidFill>
            <a:srgbClr val="FFFFFF"/>
          </a:solidFill>
          <a:ln w="28575">
            <a:solidFill>
              <a:srgbClr val="00B050"/>
            </a:solidFill>
            <a:miter lim="800000"/>
            <a:headEnd/>
            <a:tailEnd/>
          </a:ln>
        </p:spPr>
        <p:txBody>
          <a:bodyPr rot="0" vert="horz" wrap="square" lIns="45720" tIns="36576" rIns="45720" bIns="27432" anchor="t" anchorCtr="0" upright="1">
            <a:noAutofit/>
          </a:bodyPr>
          <a:lstStyle/>
          <a:p>
            <a:pPr algn="ctr">
              <a:lnSpc>
                <a:spcPct val="115000"/>
              </a:lnSpc>
              <a:spcAft>
                <a:spcPts val="1000"/>
              </a:spcAft>
            </a:pPr>
            <a:r>
              <a:rPr lang="en-US" sz="800">
                <a:solidFill>
                  <a:srgbClr val="3FBD5D"/>
                </a:solidFill>
                <a:latin typeface="Arial"/>
                <a:ea typeface="Calibri"/>
                <a:cs typeface="Times New Roman"/>
              </a:rPr>
              <a:t>&lt;&lt;Resource&gt;&gt;</a:t>
            </a:r>
            <a:r>
              <a:rPr lang="en-US" sz="900">
                <a:solidFill>
                  <a:srgbClr val="3FBD5D"/>
                </a:solidFill>
                <a:latin typeface="Arial"/>
                <a:ea typeface="Calibri"/>
                <a:cs typeface="Times New Roman"/>
              </a:rPr>
              <a:t/>
            </a:r>
            <a:br>
              <a:rPr lang="en-US" sz="900">
                <a:solidFill>
                  <a:srgbClr val="3FBD5D"/>
                </a:solidFill>
                <a:latin typeface="Arial"/>
                <a:ea typeface="Calibri"/>
                <a:cs typeface="Times New Roman"/>
              </a:rPr>
            </a:br>
            <a:endParaRPr lang="en-US" sz="1100">
              <a:solidFill>
                <a:srgbClr val="3FBD5D"/>
              </a:solidFill>
              <a:latin typeface="Calibri"/>
              <a:ea typeface="Calibri"/>
              <a:cs typeface="Times New Roman"/>
            </a:endParaRPr>
          </a:p>
        </p:txBody>
      </p:sp>
      <p:sp>
        <p:nvSpPr>
          <p:cNvPr id="11" name="Text Box 403"/>
          <p:cNvSpPr txBox="1">
            <a:spLocks noChangeArrowheads="1"/>
          </p:cNvSpPr>
          <p:nvPr/>
        </p:nvSpPr>
        <p:spPr bwMode="auto">
          <a:xfrm>
            <a:off x="7924799" y="3315335"/>
            <a:ext cx="1280160" cy="548640"/>
          </a:xfrm>
          <a:prstGeom prst="rect">
            <a:avLst/>
          </a:prstGeom>
          <a:solidFill>
            <a:srgbClr val="FFFFFF"/>
          </a:solidFill>
          <a:ln w="28575">
            <a:solidFill>
              <a:srgbClr val="00B050"/>
            </a:solidFill>
            <a:miter lim="800000"/>
            <a:headEnd/>
            <a:tailEnd/>
          </a:ln>
        </p:spPr>
        <p:txBody>
          <a:bodyPr rot="0" vert="horz" wrap="square" lIns="45720" tIns="27432" rIns="45720" bIns="27432" anchor="t" anchorCtr="0" upright="1">
            <a:noAutofit/>
          </a:bodyPr>
          <a:lstStyle/>
          <a:p>
            <a:pPr algn="ctr">
              <a:lnSpc>
                <a:spcPct val="115000"/>
              </a:lnSpc>
              <a:spcAft>
                <a:spcPts val="1000"/>
              </a:spcAft>
            </a:pPr>
            <a:r>
              <a:rPr lang="en-US" sz="800">
                <a:solidFill>
                  <a:srgbClr val="3FBD5D"/>
                </a:solidFill>
                <a:latin typeface="Arial"/>
                <a:ea typeface="Calibri"/>
                <a:cs typeface="Times New Roman"/>
              </a:rPr>
              <a:t>&lt;&lt;ExternalAgent&gt;&gt;</a:t>
            </a:r>
            <a:r>
              <a:rPr lang="en-US" sz="900">
                <a:solidFill>
                  <a:srgbClr val="3FBD5D"/>
                </a:solidFill>
                <a:latin typeface="Arial"/>
                <a:ea typeface="Calibri"/>
                <a:cs typeface="Times New Roman"/>
              </a:rPr>
              <a:t/>
            </a:r>
            <a:br>
              <a:rPr lang="en-US" sz="900">
                <a:solidFill>
                  <a:srgbClr val="3FBD5D"/>
                </a:solidFill>
                <a:latin typeface="Arial"/>
                <a:ea typeface="Calibri"/>
                <a:cs typeface="Times New Roman"/>
              </a:rPr>
            </a:br>
            <a:endParaRPr lang="en-US" sz="1100">
              <a:solidFill>
                <a:srgbClr val="3FBD5D"/>
              </a:solidFill>
              <a:latin typeface="Calibri"/>
              <a:ea typeface="Calibri"/>
              <a:cs typeface="Times New Roman"/>
            </a:endParaRPr>
          </a:p>
        </p:txBody>
      </p:sp>
      <p:sp>
        <p:nvSpPr>
          <p:cNvPr id="12" name="Text Box 404"/>
          <p:cNvSpPr txBox="1">
            <a:spLocks noChangeArrowheads="1"/>
          </p:cNvSpPr>
          <p:nvPr/>
        </p:nvSpPr>
        <p:spPr bwMode="auto">
          <a:xfrm>
            <a:off x="7924799" y="4686935"/>
            <a:ext cx="1280160" cy="548640"/>
          </a:xfrm>
          <a:prstGeom prst="rect">
            <a:avLst/>
          </a:prstGeom>
          <a:solidFill>
            <a:srgbClr val="FFFFFF"/>
          </a:solidFill>
          <a:ln w="28575">
            <a:solidFill>
              <a:srgbClr val="00B050"/>
            </a:solidFill>
            <a:miter lim="800000"/>
            <a:headEnd/>
            <a:tailEnd/>
          </a:ln>
        </p:spPr>
        <p:txBody>
          <a:bodyPr rot="0" vert="horz" wrap="square" lIns="45720" tIns="27432" rIns="45720" bIns="27432" anchor="t" anchorCtr="0" upright="1">
            <a:noAutofit/>
          </a:bodyPr>
          <a:lstStyle/>
          <a:p>
            <a:pPr algn="ctr">
              <a:lnSpc>
                <a:spcPct val="115000"/>
              </a:lnSpc>
              <a:spcAft>
                <a:spcPts val="1000"/>
              </a:spcAft>
            </a:pPr>
            <a:r>
              <a:rPr lang="en-US" sz="800">
                <a:solidFill>
                  <a:srgbClr val="3FBD5D"/>
                </a:solidFill>
                <a:latin typeface="Arial"/>
                <a:ea typeface="Calibri"/>
                <a:cs typeface="Times New Roman"/>
              </a:rPr>
              <a:t>&lt;&lt;InternalAgent&gt;&gt;</a:t>
            </a:r>
            <a:r>
              <a:rPr lang="en-US" sz="900">
                <a:solidFill>
                  <a:srgbClr val="3FBD5D"/>
                </a:solidFill>
                <a:latin typeface="Arial"/>
                <a:ea typeface="Calibri"/>
                <a:cs typeface="Times New Roman"/>
              </a:rPr>
              <a:t/>
            </a:r>
            <a:br>
              <a:rPr lang="en-US" sz="900">
                <a:solidFill>
                  <a:srgbClr val="3FBD5D"/>
                </a:solidFill>
                <a:latin typeface="Arial"/>
                <a:ea typeface="Calibri"/>
                <a:cs typeface="Times New Roman"/>
              </a:rPr>
            </a:br>
            <a:endParaRPr lang="en-US" sz="1100">
              <a:solidFill>
                <a:srgbClr val="3FBD5D"/>
              </a:solidFill>
              <a:latin typeface="Calibri"/>
              <a:ea typeface="Calibri"/>
              <a:cs typeface="Times New Roman"/>
            </a:endParaRPr>
          </a:p>
        </p:txBody>
      </p:sp>
      <p:sp>
        <p:nvSpPr>
          <p:cNvPr id="13" name="Text Box 405"/>
          <p:cNvSpPr txBox="1">
            <a:spLocks noChangeArrowheads="1"/>
          </p:cNvSpPr>
          <p:nvPr/>
        </p:nvSpPr>
        <p:spPr bwMode="auto">
          <a:xfrm>
            <a:off x="7924799" y="3982085"/>
            <a:ext cx="1280160" cy="548640"/>
          </a:xfrm>
          <a:prstGeom prst="rect">
            <a:avLst/>
          </a:prstGeom>
          <a:solidFill>
            <a:srgbClr val="FFFFFF"/>
          </a:solidFill>
          <a:ln w="28575">
            <a:solidFill>
              <a:srgbClr val="00B050"/>
            </a:solidFill>
            <a:miter lim="800000"/>
            <a:headEnd/>
            <a:tailEnd/>
          </a:ln>
        </p:spPr>
        <p:txBody>
          <a:bodyPr rot="0" vert="horz" wrap="square" lIns="45720" tIns="27432" rIns="45720" bIns="27432" anchor="t" anchorCtr="0" upright="1">
            <a:noAutofit/>
          </a:bodyPr>
          <a:lstStyle/>
          <a:p>
            <a:pPr algn="ctr">
              <a:lnSpc>
                <a:spcPct val="115000"/>
              </a:lnSpc>
              <a:spcAft>
                <a:spcPts val="1000"/>
              </a:spcAft>
            </a:pPr>
            <a:r>
              <a:rPr lang="en-US" sz="800">
                <a:solidFill>
                  <a:srgbClr val="3FBD5D"/>
                </a:solidFill>
                <a:latin typeface="Arial"/>
                <a:ea typeface="Calibri"/>
                <a:cs typeface="Times New Roman"/>
              </a:rPr>
              <a:t>&lt;&lt;InternalAgent&gt;&gt;</a:t>
            </a:r>
            <a:r>
              <a:rPr lang="en-US" sz="900">
                <a:solidFill>
                  <a:srgbClr val="3FBD5D"/>
                </a:solidFill>
                <a:latin typeface="Arial"/>
                <a:ea typeface="Calibri"/>
                <a:cs typeface="Times New Roman"/>
              </a:rPr>
              <a:t/>
            </a:r>
            <a:br>
              <a:rPr lang="en-US" sz="900">
                <a:solidFill>
                  <a:srgbClr val="3FBD5D"/>
                </a:solidFill>
                <a:latin typeface="Arial"/>
                <a:ea typeface="Calibri"/>
                <a:cs typeface="Times New Roman"/>
              </a:rPr>
            </a:br>
            <a:endParaRPr lang="en-US" sz="1100">
              <a:solidFill>
                <a:srgbClr val="3FBD5D"/>
              </a:solidFill>
              <a:latin typeface="Calibri"/>
              <a:ea typeface="Calibri"/>
              <a:cs typeface="Times New Roman"/>
            </a:endParaRPr>
          </a:p>
        </p:txBody>
      </p:sp>
      <p:sp>
        <p:nvSpPr>
          <p:cNvPr id="14" name="Text Box 419"/>
          <p:cNvSpPr txBox="1">
            <a:spLocks noChangeArrowheads="1"/>
          </p:cNvSpPr>
          <p:nvPr/>
        </p:nvSpPr>
        <p:spPr bwMode="auto">
          <a:xfrm>
            <a:off x="5364480" y="4343400"/>
            <a:ext cx="1280160" cy="548640"/>
          </a:xfrm>
          <a:prstGeom prst="rect">
            <a:avLst/>
          </a:prstGeom>
          <a:solidFill>
            <a:srgbClr val="FFFFFF"/>
          </a:solidFill>
          <a:ln w="28575">
            <a:solidFill>
              <a:srgbClr val="00B050"/>
            </a:solidFill>
            <a:miter lim="800000"/>
            <a:headEnd/>
            <a:tailEnd/>
          </a:ln>
        </p:spPr>
        <p:txBody>
          <a:bodyPr rot="0" vert="horz" wrap="square" lIns="27432" tIns="27432" rIns="27432" bIns="27432" anchor="t" anchorCtr="0" upright="1">
            <a:noAutofit/>
          </a:bodyPr>
          <a:lstStyle/>
          <a:p>
            <a:pPr algn="ctr">
              <a:lnSpc>
                <a:spcPct val="115000"/>
              </a:lnSpc>
              <a:spcAft>
                <a:spcPts val="1000"/>
              </a:spcAft>
            </a:pPr>
            <a:r>
              <a:rPr lang="en-US" sz="800">
                <a:solidFill>
                  <a:srgbClr val="3FBD5D"/>
                </a:solidFill>
                <a:latin typeface="Arial"/>
                <a:ea typeface="Calibri"/>
                <a:cs typeface="Times New Roman"/>
              </a:rPr>
              <a:t>&lt;&lt;EconomicDecrement&gt;&gt;</a:t>
            </a:r>
            <a:r>
              <a:rPr lang="en-US" sz="900">
                <a:solidFill>
                  <a:srgbClr val="3FBD5D"/>
                </a:solidFill>
                <a:latin typeface="Arial"/>
                <a:ea typeface="Calibri"/>
                <a:cs typeface="Times New Roman"/>
              </a:rPr>
              <a:t/>
            </a:r>
            <a:br>
              <a:rPr lang="en-US" sz="900">
                <a:solidFill>
                  <a:srgbClr val="3FBD5D"/>
                </a:solidFill>
                <a:latin typeface="Arial"/>
                <a:ea typeface="Calibri"/>
                <a:cs typeface="Times New Roman"/>
              </a:rPr>
            </a:br>
            <a:endParaRPr lang="en-US" sz="1100">
              <a:solidFill>
                <a:srgbClr val="3FBD5D"/>
              </a:solidFill>
              <a:latin typeface="Calibri"/>
              <a:ea typeface="Calibri"/>
              <a:cs typeface="Times New Roman"/>
            </a:endParaRPr>
          </a:p>
        </p:txBody>
      </p:sp>
      <p:sp>
        <p:nvSpPr>
          <p:cNvPr id="15" name="Text Box 420"/>
          <p:cNvSpPr txBox="1">
            <a:spLocks noChangeArrowheads="1"/>
          </p:cNvSpPr>
          <p:nvPr/>
        </p:nvSpPr>
        <p:spPr bwMode="auto">
          <a:xfrm>
            <a:off x="5364480" y="3429000"/>
            <a:ext cx="1280160" cy="548640"/>
          </a:xfrm>
          <a:prstGeom prst="rect">
            <a:avLst/>
          </a:prstGeom>
          <a:solidFill>
            <a:srgbClr val="FFFFFF"/>
          </a:solidFill>
          <a:ln w="28575">
            <a:solidFill>
              <a:srgbClr val="00B050"/>
            </a:solidFill>
            <a:miter lim="800000"/>
            <a:headEnd/>
            <a:tailEnd/>
          </a:ln>
        </p:spPr>
        <p:txBody>
          <a:bodyPr rot="0" vert="horz" wrap="square" lIns="45720" tIns="27432" rIns="45720" bIns="27432" anchor="t" anchorCtr="0" upright="1">
            <a:noAutofit/>
          </a:bodyPr>
          <a:lstStyle/>
          <a:p>
            <a:pPr algn="ctr">
              <a:lnSpc>
                <a:spcPct val="115000"/>
              </a:lnSpc>
              <a:spcAft>
                <a:spcPts val="1000"/>
              </a:spcAft>
            </a:pPr>
            <a:r>
              <a:rPr lang="en-US" sz="800">
                <a:solidFill>
                  <a:srgbClr val="3FBD5D"/>
                </a:solidFill>
                <a:latin typeface="Arial"/>
                <a:ea typeface="Calibri"/>
                <a:cs typeface="Times New Roman"/>
              </a:rPr>
              <a:t>&lt;&lt;EconomicIncrement&gt;&gt;</a:t>
            </a:r>
            <a:r>
              <a:rPr lang="en-US" sz="900">
                <a:solidFill>
                  <a:srgbClr val="3FBD5D"/>
                </a:solidFill>
                <a:latin typeface="Arial"/>
                <a:ea typeface="Calibri"/>
                <a:cs typeface="Times New Roman"/>
              </a:rPr>
              <a:t/>
            </a:r>
            <a:br>
              <a:rPr lang="en-US" sz="900">
                <a:solidFill>
                  <a:srgbClr val="3FBD5D"/>
                </a:solidFill>
                <a:latin typeface="Arial"/>
                <a:ea typeface="Calibri"/>
                <a:cs typeface="Times New Roman"/>
              </a:rPr>
            </a:br>
            <a:endParaRPr lang="en-US" sz="1100">
              <a:solidFill>
                <a:srgbClr val="3FBD5D"/>
              </a:solidFill>
              <a:latin typeface="Calibri"/>
              <a:ea typeface="Calibri"/>
              <a:cs typeface="Times New Roman"/>
            </a:endParaRPr>
          </a:p>
        </p:txBody>
      </p:sp>
      <p:sp>
        <p:nvSpPr>
          <p:cNvPr id="16" name="Text Box 421"/>
          <p:cNvSpPr txBox="1">
            <a:spLocks noChangeArrowheads="1"/>
          </p:cNvSpPr>
          <p:nvPr/>
        </p:nvSpPr>
        <p:spPr bwMode="auto">
          <a:xfrm>
            <a:off x="5364480" y="2438400"/>
            <a:ext cx="1280160" cy="548640"/>
          </a:xfrm>
          <a:prstGeom prst="rect">
            <a:avLst/>
          </a:prstGeom>
          <a:solidFill>
            <a:srgbClr val="FFFFFF"/>
          </a:solidFill>
          <a:ln w="9525">
            <a:solidFill>
              <a:srgbClr val="000000"/>
            </a:solidFill>
            <a:miter lim="800000"/>
            <a:headEnd/>
            <a:tailEnd/>
          </a:ln>
        </p:spPr>
        <p:txBody>
          <a:bodyPr rot="0" vert="horz" wrap="square" lIns="27432" tIns="27432" rIns="27432" bIns="27432" anchor="t" anchorCtr="0" upright="1">
            <a:noAutofit/>
          </a:bodyPr>
          <a:lstStyle/>
          <a:p>
            <a:pPr algn="ctr">
              <a:lnSpc>
                <a:spcPct val="115000"/>
              </a:lnSpc>
              <a:spcAft>
                <a:spcPts val="1000"/>
              </a:spcAft>
            </a:pPr>
            <a:r>
              <a:rPr lang="en-US" sz="800">
                <a:latin typeface="Arial"/>
                <a:ea typeface="Calibri"/>
                <a:cs typeface="Times New Roman"/>
              </a:rPr>
              <a:t>&lt;&lt;CommitmentEvent&gt;&gt;</a:t>
            </a:r>
            <a:r>
              <a:rPr lang="en-US" sz="900">
                <a:latin typeface="Arial"/>
                <a:ea typeface="Calibri"/>
                <a:cs typeface="Times New Roman"/>
              </a:rPr>
              <a:t/>
            </a:r>
            <a:br>
              <a:rPr lang="en-US" sz="900">
                <a:latin typeface="Arial"/>
                <a:ea typeface="Calibri"/>
                <a:cs typeface="Times New Roman"/>
              </a:rPr>
            </a:br>
            <a:endParaRPr lang="en-US" sz="1100">
              <a:latin typeface="Calibri"/>
              <a:ea typeface="Calibri"/>
              <a:cs typeface="Times New Roman"/>
            </a:endParaRPr>
          </a:p>
        </p:txBody>
      </p:sp>
      <p:sp>
        <p:nvSpPr>
          <p:cNvPr id="17" name="Text Box 423"/>
          <p:cNvSpPr txBox="1">
            <a:spLocks noChangeArrowheads="1"/>
          </p:cNvSpPr>
          <p:nvPr/>
        </p:nvSpPr>
        <p:spPr bwMode="auto">
          <a:xfrm>
            <a:off x="5364480" y="5467985"/>
            <a:ext cx="1280160" cy="548640"/>
          </a:xfrm>
          <a:prstGeom prst="rect">
            <a:avLst/>
          </a:prstGeom>
          <a:solidFill>
            <a:srgbClr val="FFFFFF"/>
          </a:solidFill>
          <a:ln w="9525">
            <a:solidFill>
              <a:srgbClr val="000000"/>
            </a:solidFill>
            <a:miter lim="800000"/>
            <a:headEnd/>
            <a:tailEnd/>
          </a:ln>
        </p:spPr>
        <p:txBody>
          <a:bodyPr rot="0" vert="horz" wrap="square" lIns="27432" tIns="36576" rIns="27432" bIns="27432" anchor="t" anchorCtr="0" upright="1">
            <a:noAutofit/>
          </a:bodyPr>
          <a:lstStyle/>
          <a:p>
            <a:pPr algn="ctr">
              <a:lnSpc>
                <a:spcPct val="115000"/>
              </a:lnSpc>
              <a:spcAft>
                <a:spcPts val="1000"/>
              </a:spcAft>
            </a:pPr>
            <a:r>
              <a:rPr lang="en-US" sz="800">
                <a:latin typeface="Arial"/>
                <a:ea typeface="Calibri"/>
                <a:cs typeface="Times New Roman"/>
              </a:rPr>
              <a:t>&lt;&lt;EconomicReversal&gt;&gt;</a:t>
            </a:r>
            <a:r>
              <a:rPr lang="en-US" sz="900">
                <a:latin typeface="Arial"/>
                <a:ea typeface="Calibri"/>
                <a:cs typeface="Times New Roman"/>
              </a:rPr>
              <a:t/>
            </a:r>
            <a:br>
              <a:rPr lang="en-US" sz="900">
                <a:latin typeface="Arial"/>
                <a:ea typeface="Calibri"/>
                <a:cs typeface="Times New Roman"/>
              </a:rPr>
            </a:br>
            <a:endParaRPr lang="en-US" sz="1100">
              <a:latin typeface="Calibri"/>
              <a:ea typeface="Calibri"/>
              <a:cs typeface="Times New Roman"/>
            </a:endParaRPr>
          </a:p>
        </p:txBody>
      </p:sp>
      <p:sp>
        <p:nvSpPr>
          <p:cNvPr id="18" name="Text Box 432"/>
          <p:cNvSpPr txBox="1">
            <a:spLocks noChangeArrowheads="1"/>
          </p:cNvSpPr>
          <p:nvPr/>
        </p:nvSpPr>
        <p:spPr bwMode="auto">
          <a:xfrm>
            <a:off x="7924799" y="5620385"/>
            <a:ext cx="1280160" cy="548640"/>
          </a:xfrm>
          <a:prstGeom prst="rect">
            <a:avLst/>
          </a:prstGeom>
          <a:solidFill>
            <a:srgbClr val="FFFFFF"/>
          </a:solidFill>
          <a:ln w="9525">
            <a:solidFill>
              <a:srgbClr val="000000"/>
            </a:solidFill>
            <a:miter lim="800000"/>
            <a:headEnd/>
            <a:tailEnd/>
          </a:ln>
        </p:spPr>
        <p:txBody>
          <a:bodyPr rot="0" vert="horz" wrap="square" lIns="45720" tIns="27432" rIns="45720" bIns="27432" anchor="t" anchorCtr="0" upright="1">
            <a:noAutofit/>
          </a:bodyPr>
          <a:lstStyle/>
          <a:p>
            <a:pPr algn="ctr">
              <a:lnSpc>
                <a:spcPct val="115000"/>
              </a:lnSpc>
              <a:spcAft>
                <a:spcPts val="1000"/>
              </a:spcAft>
            </a:pPr>
            <a:r>
              <a:rPr lang="en-US" sz="800">
                <a:latin typeface="Arial"/>
                <a:ea typeface="Calibri"/>
                <a:cs typeface="Times New Roman"/>
              </a:rPr>
              <a:t>&lt;&lt;InternalAgent&gt;&gt;</a:t>
            </a:r>
            <a:r>
              <a:rPr lang="en-US" sz="900">
                <a:latin typeface="Arial"/>
                <a:ea typeface="Calibri"/>
                <a:cs typeface="Times New Roman"/>
              </a:rPr>
              <a:t/>
            </a:r>
            <a:br>
              <a:rPr lang="en-US" sz="900">
                <a:latin typeface="Arial"/>
                <a:ea typeface="Calibri"/>
                <a:cs typeface="Times New Roman"/>
              </a:rPr>
            </a:br>
            <a:endParaRPr lang="en-US" sz="1100">
              <a:latin typeface="Calibri"/>
              <a:ea typeface="Calibri"/>
              <a:cs typeface="Times New Roman"/>
            </a:endParaRPr>
          </a:p>
        </p:txBody>
      </p:sp>
      <p:sp>
        <p:nvSpPr>
          <p:cNvPr id="19" name="Text Box 402"/>
          <p:cNvSpPr txBox="1">
            <a:spLocks noChangeArrowheads="1"/>
          </p:cNvSpPr>
          <p:nvPr/>
        </p:nvSpPr>
        <p:spPr bwMode="auto">
          <a:xfrm>
            <a:off x="5364480" y="1467485"/>
            <a:ext cx="1280160" cy="548640"/>
          </a:xfrm>
          <a:prstGeom prst="rect">
            <a:avLst/>
          </a:prstGeom>
          <a:solidFill>
            <a:srgbClr val="FFFFFF"/>
          </a:solidFill>
          <a:ln w="9525">
            <a:solidFill>
              <a:srgbClr val="000000"/>
            </a:solidFill>
            <a:miter lim="800000"/>
            <a:headEnd/>
            <a:tailEnd/>
          </a:ln>
        </p:spPr>
        <p:txBody>
          <a:bodyPr rot="0" vert="horz" wrap="square" lIns="45720" tIns="27432" rIns="45720" bIns="27432" anchor="t" anchorCtr="0" upright="1">
            <a:noAutofit/>
          </a:bodyPr>
          <a:lstStyle/>
          <a:p>
            <a:pPr algn="ctr">
              <a:lnSpc>
                <a:spcPct val="115000"/>
              </a:lnSpc>
              <a:spcAft>
                <a:spcPts val="1000"/>
              </a:spcAft>
            </a:pPr>
            <a:r>
              <a:rPr lang="en-US" sz="800" dirty="0">
                <a:latin typeface="Arial"/>
                <a:ea typeface="Calibri"/>
                <a:cs typeface="Times New Roman"/>
              </a:rPr>
              <a:t>&lt;&lt;</a:t>
            </a:r>
            <a:r>
              <a:rPr lang="en-US" sz="800" dirty="0" err="1">
                <a:latin typeface="Arial"/>
                <a:ea typeface="Calibri"/>
                <a:cs typeface="Times New Roman"/>
              </a:rPr>
              <a:t>InstigationEvent</a:t>
            </a:r>
            <a:r>
              <a:rPr lang="en-US" sz="800" dirty="0">
                <a:latin typeface="Arial"/>
                <a:ea typeface="Calibri"/>
                <a:cs typeface="Times New Roman"/>
              </a:rPr>
              <a:t>&gt;&gt;</a:t>
            </a:r>
            <a:r>
              <a:rPr lang="en-US" sz="900" dirty="0">
                <a:latin typeface="Arial"/>
                <a:ea typeface="Calibri"/>
                <a:cs typeface="Times New Roman"/>
              </a:rPr>
              <a:t/>
            </a:r>
            <a:br>
              <a:rPr lang="en-US" sz="900" dirty="0">
                <a:latin typeface="Arial"/>
                <a:ea typeface="Calibri"/>
                <a:cs typeface="Times New Roman"/>
              </a:rPr>
            </a:br>
            <a:endParaRPr lang="en-US" sz="1100" dirty="0">
              <a:latin typeface="Calibri"/>
              <a:ea typeface="Calibri"/>
              <a:cs typeface="Times New Roman"/>
            </a:endParaRPr>
          </a:p>
        </p:txBody>
      </p:sp>
      <p:sp>
        <p:nvSpPr>
          <p:cNvPr id="48" name="Text Box 379"/>
          <p:cNvSpPr txBox="1">
            <a:spLocks noChangeArrowheads="1"/>
          </p:cNvSpPr>
          <p:nvPr/>
        </p:nvSpPr>
        <p:spPr bwMode="auto">
          <a:xfrm>
            <a:off x="2818448" y="5584508"/>
            <a:ext cx="885825" cy="25590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Stockflow3</a:t>
            </a:r>
            <a:endParaRPr lang="en-US" sz="1100" dirty="0">
              <a:latin typeface="Calibri"/>
              <a:ea typeface="Calibri"/>
              <a:cs typeface="Times New Roman"/>
            </a:endParaRPr>
          </a:p>
        </p:txBody>
      </p:sp>
      <p:sp>
        <p:nvSpPr>
          <p:cNvPr id="49" name="Text Box 380"/>
          <p:cNvSpPr txBox="1">
            <a:spLocks noChangeArrowheads="1"/>
          </p:cNvSpPr>
          <p:nvPr/>
        </p:nvSpPr>
        <p:spPr bwMode="auto">
          <a:xfrm>
            <a:off x="4495800" y="4922838"/>
            <a:ext cx="624840" cy="334962"/>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Reversal</a:t>
            </a:r>
            <a:endParaRPr lang="en-US" sz="1100" dirty="0">
              <a:latin typeface="Calibri"/>
              <a:ea typeface="Calibri"/>
              <a:cs typeface="Times New Roman"/>
            </a:endParaRPr>
          </a:p>
        </p:txBody>
      </p:sp>
      <p:sp>
        <p:nvSpPr>
          <p:cNvPr id="50" name="Text Box 381"/>
          <p:cNvSpPr txBox="1">
            <a:spLocks noChangeArrowheads="1"/>
          </p:cNvSpPr>
          <p:nvPr/>
        </p:nvSpPr>
        <p:spPr bwMode="auto">
          <a:xfrm>
            <a:off x="4191001" y="3124201"/>
            <a:ext cx="967105" cy="25590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Reservation2</a:t>
            </a:r>
            <a:endParaRPr lang="en-US" sz="1100" dirty="0">
              <a:latin typeface="Calibri"/>
              <a:ea typeface="Calibri"/>
              <a:cs typeface="Times New Roman"/>
            </a:endParaRPr>
          </a:p>
        </p:txBody>
      </p:sp>
      <p:sp>
        <p:nvSpPr>
          <p:cNvPr id="51" name="Text Box 382"/>
          <p:cNvSpPr txBox="1">
            <a:spLocks noChangeArrowheads="1"/>
          </p:cNvSpPr>
          <p:nvPr/>
        </p:nvSpPr>
        <p:spPr bwMode="auto">
          <a:xfrm>
            <a:off x="5582286" y="4092894"/>
            <a:ext cx="617855" cy="34099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solidFill>
                  <a:srgbClr val="3FBD5D"/>
                </a:solidFill>
                <a:latin typeface="Arial"/>
                <a:ea typeface="Calibri"/>
                <a:cs typeface="Times New Roman"/>
              </a:rPr>
              <a:t>Duality</a:t>
            </a:r>
            <a:endParaRPr lang="en-US" sz="1100" dirty="0">
              <a:solidFill>
                <a:srgbClr val="3FBD5D"/>
              </a:solidFill>
              <a:latin typeface="Calibri"/>
              <a:ea typeface="Calibri"/>
              <a:cs typeface="Times New Roman"/>
            </a:endParaRPr>
          </a:p>
        </p:txBody>
      </p:sp>
      <p:sp>
        <p:nvSpPr>
          <p:cNvPr id="52" name="Text Box 389"/>
          <p:cNvSpPr txBox="1">
            <a:spLocks noChangeArrowheads="1"/>
          </p:cNvSpPr>
          <p:nvPr/>
        </p:nvSpPr>
        <p:spPr bwMode="auto">
          <a:xfrm>
            <a:off x="4092576" y="4544696"/>
            <a:ext cx="885825" cy="25590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solidFill>
                  <a:srgbClr val="3FBD5D"/>
                </a:solidFill>
                <a:latin typeface="Arial"/>
                <a:ea typeface="Calibri"/>
                <a:cs typeface="Times New Roman"/>
              </a:rPr>
              <a:t>Stockflow2</a:t>
            </a:r>
            <a:endParaRPr lang="en-US" sz="1100" dirty="0">
              <a:solidFill>
                <a:srgbClr val="3FBD5D"/>
              </a:solidFill>
              <a:latin typeface="Calibri"/>
              <a:ea typeface="Calibri"/>
              <a:cs typeface="Times New Roman"/>
            </a:endParaRPr>
          </a:p>
        </p:txBody>
      </p:sp>
      <p:sp>
        <p:nvSpPr>
          <p:cNvPr id="53" name="Text Box 390"/>
          <p:cNvSpPr txBox="1">
            <a:spLocks noChangeArrowheads="1"/>
          </p:cNvSpPr>
          <p:nvPr/>
        </p:nvSpPr>
        <p:spPr bwMode="auto">
          <a:xfrm>
            <a:off x="3933190" y="3401696"/>
            <a:ext cx="662940" cy="25590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solidFill>
                  <a:srgbClr val="3FBD5D"/>
                </a:solidFill>
                <a:latin typeface="Arial"/>
                <a:ea typeface="Calibri"/>
                <a:cs typeface="Times New Roman"/>
              </a:rPr>
              <a:t>Stockflow1</a:t>
            </a:r>
            <a:endParaRPr lang="en-US" sz="1100" dirty="0">
              <a:solidFill>
                <a:srgbClr val="3FBD5D"/>
              </a:solidFill>
              <a:latin typeface="Calibri"/>
              <a:ea typeface="Calibri"/>
              <a:cs typeface="Times New Roman"/>
            </a:endParaRPr>
          </a:p>
        </p:txBody>
      </p:sp>
      <p:sp>
        <p:nvSpPr>
          <p:cNvPr id="54" name="Text Box 391"/>
          <p:cNvSpPr txBox="1">
            <a:spLocks noChangeArrowheads="1"/>
          </p:cNvSpPr>
          <p:nvPr/>
        </p:nvSpPr>
        <p:spPr bwMode="auto">
          <a:xfrm>
            <a:off x="4434840" y="2542859"/>
            <a:ext cx="914400" cy="25590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Reservation1</a:t>
            </a:r>
            <a:endParaRPr lang="en-US" sz="1100" dirty="0">
              <a:latin typeface="Calibri"/>
              <a:ea typeface="Calibri"/>
              <a:cs typeface="Times New Roman"/>
            </a:endParaRPr>
          </a:p>
        </p:txBody>
      </p:sp>
      <p:sp>
        <p:nvSpPr>
          <p:cNvPr id="55" name="Text Box 392"/>
          <p:cNvSpPr txBox="1">
            <a:spLocks noChangeArrowheads="1"/>
          </p:cNvSpPr>
          <p:nvPr/>
        </p:nvSpPr>
        <p:spPr bwMode="auto">
          <a:xfrm>
            <a:off x="4206875" y="1981200"/>
            <a:ext cx="884555" cy="25590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Proposition</a:t>
            </a:r>
            <a:endParaRPr lang="en-US" sz="1100" dirty="0">
              <a:latin typeface="Calibri"/>
              <a:ea typeface="Calibri"/>
              <a:cs typeface="Times New Roman"/>
            </a:endParaRPr>
          </a:p>
        </p:txBody>
      </p:sp>
      <p:sp>
        <p:nvSpPr>
          <p:cNvPr id="56" name="Text Box 393"/>
          <p:cNvSpPr txBox="1">
            <a:spLocks noChangeArrowheads="1"/>
          </p:cNvSpPr>
          <p:nvPr/>
        </p:nvSpPr>
        <p:spPr bwMode="auto">
          <a:xfrm>
            <a:off x="2574291" y="3138489"/>
            <a:ext cx="885825" cy="34099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a:latin typeface="Arial"/>
                <a:ea typeface="Calibri"/>
                <a:cs typeface="Times New Roman"/>
              </a:rPr>
              <a:t>Typification</a:t>
            </a:r>
            <a:endParaRPr lang="en-US" sz="1100">
              <a:latin typeface="Calibri"/>
              <a:ea typeface="Calibri"/>
              <a:cs typeface="Times New Roman"/>
            </a:endParaRPr>
          </a:p>
        </p:txBody>
      </p:sp>
      <p:sp>
        <p:nvSpPr>
          <p:cNvPr id="57" name="Text Box 394"/>
          <p:cNvSpPr txBox="1">
            <a:spLocks noChangeArrowheads="1"/>
          </p:cNvSpPr>
          <p:nvPr/>
        </p:nvSpPr>
        <p:spPr bwMode="auto">
          <a:xfrm>
            <a:off x="5349241" y="2128839"/>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Fulfillment1</a:t>
            </a:r>
            <a:endParaRPr lang="en-US" sz="1100" dirty="0">
              <a:latin typeface="Calibri"/>
              <a:ea typeface="Calibri"/>
              <a:cs typeface="Times New Roman"/>
            </a:endParaRPr>
          </a:p>
        </p:txBody>
      </p:sp>
      <p:sp>
        <p:nvSpPr>
          <p:cNvPr id="58" name="Text Box 395"/>
          <p:cNvSpPr txBox="1">
            <a:spLocks noChangeArrowheads="1"/>
          </p:cNvSpPr>
          <p:nvPr/>
        </p:nvSpPr>
        <p:spPr bwMode="auto">
          <a:xfrm>
            <a:off x="5361941" y="3066734"/>
            <a:ext cx="828675" cy="25717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a:latin typeface="Arial"/>
                <a:ea typeface="Calibri"/>
                <a:cs typeface="Times New Roman"/>
              </a:rPr>
              <a:t>Fulfillment2</a:t>
            </a:r>
            <a:endParaRPr lang="en-US" sz="1100">
              <a:latin typeface="Calibri"/>
              <a:ea typeface="Calibri"/>
              <a:cs typeface="Times New Roman"/>
            </a:endParaRPr>
          </a:p>
        </p:txBody>
      </p:sp>
      <p:cxnSp>
        <p:nvCxnSpPr>
          <p:cNvPr id="59" name="Straight Connector 58"/>
          <p:cNvCxnSpPr>
            <a:stCxn id="19" idx="2"/>
            <a:endCxn id="16" idx="0"/>
          </p:cNvCxnSpPr>
          <p:nvPr/>
        </p:nvCxnSpPr>
        <p:spPr>
          <a:xfrm>
            <a:off x="6004560" y="2016126"/>
            <a:ext cx="0" cy="4222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16" idx="2"/>
            <a:endCxn id="15" idx="0"/>
          </p:cNvCxnSpPr>
          <p:nvPr/>
        </p:nvCxnSpPr>
        <p:spPr>
          <a:xfrm>
            <a:off x="6004560" y="2987040"/>
            <a:ext cx="0" cy="4419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15" idx="2"/>
          </p:cNvCxnSpPr>
          <p:nvPr/>
        </p:nvCxnSpPr>
        <p:spPr>
          <a:xfrm>
            <a:off x="6004560" y="3977641"/>
            <a:ext cx="0" cy="384809"/>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8437" name="Straight Connector 18436"/>
          <p:cNvCxnSpPr>
            <a:stCxn id="6" idx="3"/>
            <a:endCxn id="19" idx="1"/>
          </p:cNvCxnSpPr>
          <p:nvPr/>
        </p:nvCxnSpPr>
        <p:spPr>
          <a:xfrm flipV="1">
            <a:off x="3901440" y="1741806"/>
            <a:ext cx="1463040" cy="9709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39" name="Straight Connector 18438"/>
          <p:cNvCxnSpPr>
            <a:stCxn id="6" idx="3"/>
            <a:endCxn id="16" idx="1"/>
          </p:cNvCxnSpPr>
          <p:nvPr/>
        </p:nvCxnSpPr>
        <p:spPr>
          <a:xfrm>
            <a:off x="3901440" y="2712720"/>
            <a:ext cx="14630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43" name="Straight Connector 18442"/>
          <p:cNvCxnSpPr/>
          <p:nvPr/>
        </p:nvCxnSpPr>
        <p:spPr>
          <a:xfrm>
            <a:off x="3901440" y="3581400"/>
            <a:ext cx="146304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8448" name="Straight Connector 18447"/>
          <p:cNvCxnSpPr/>
          <p:nvPr/>
        </p:nvCxnSpPr>
        <p:spPr>
          <a:xfrm>
            <a:off x="3901440" y="4693920"/>
            <a:ext cx="146304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8450" name="Straight Connector 18449"/>
          <p:cNvCxnSpPr>
            <a:stCxn id="16" idx="1"/>
            <a:endCxn id="10" idx="3"/>
          </p:cNvCxnSpPr>
          <p:nvPr/>
        </p:nvCxnSpPr>
        <p:spPr>
          <a:xfrm flipH="1">
            <a:off x="3901440" y="2712720"/>
            <a:ext cx="1463040" cy="1905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52" name="Elbow Connector 18451"/>
          <p:cNvCxnSpPr>
            <a:stCxn id="7" idx="1"/>
            <a:endCxn id="17" idx="1"/>
          </p:cNvCxnSpPr>
          <p:nvPr/>
        </p:nvCxnSpPr>
        <p:spPr>
          <a:xfrm rot="10800000" flipH="1" flipV="1">
            <a:off x="2621280" y="3703320"/>
            <a:ext cx="2743200" cy="2038985"/>
          </a:xfrm>
          <a:prstGeom prst="bentConnector3">
            <a:avLst>
              <a:gd name="adj1" fmla="val -833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54" name="Elbow Connector 18453"/>
          <p:cNvCxnSpPr>
            <a:stCxn id="15" idx="1"/>
            <a:endCxn id="17" idx="1"/>
          </p:cNvCxnSpPr>
          <p:nvPr/>
        </p:nvCxnSpPr>
        <p:spPr>
          <a:xfrm rot="10800000" flipV="1">
            <a:off x="5364480" y="3703320"/>
            <a:ext cx="12700" cy="2038985"/>
          </a:xfrm>
          <a:prstGeom prst="bentConnector3">
            <a:avLst>
              <a:gd name="adj1" fmla="val 250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63" name="Straight Connector 18462"/>
          <p:cNvCxnSpPr>
            <a:stCxn id="6" idx="2"/>
            <a:endCxn id="7" idx="0"/>
          </p:cNvCxnSpPr>
          <p:nvPr/>
        </p:nvCxnSpPr>
        <p:spPr>
          <a:xfrm>
            <a:off x="3261360" y="2987040"/>
            <a:ext cx="0" cy="4419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21" name="Straight Connector 5120"/>
          <p:cNvCxnSpPr>
            <a:stCxn id="19" idx="3"/>
            <a:endCxn id="9" idx="1"/>
          </p:cNvCxnSpPr>
          <p:nvPr/>
        </p:nvCxnSpPr>
        <p:spPr>
          <a:xfrm>
            <a:off x="6644640" y="1741805"/>
            <a:ext cx="12801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24" name="Straight Connector 5123"/>
          <p:cNvCxnSpPr>
            <a:stCxn id="19" idx="3"/>
            <a:endCxn id="8" idx="1"/>
          </p:cNvCxnSpPr>
          <p:nvPr/>
        </p:nvCxnSpPr>
        <p:spPr>
          <a:xfrm>
            <a:off x="6644641" y="1741806"/>
            <a:ext cx="1280159" cy="9709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26" name="Straight Connector 5125"/>
          <p:cNvCxnSpPr>
            <a:stCxn id="16" idx="3"/>
            <a:endCxn id="8" idx="1"/>
          </p:cNvCxnSpPr>
          <p:nvPr/>
        </p:nvCxnSpPr>
        <p:spPr>
          <a:xfrm>
            <a:off x="6644641" y="2712720"/>
            <a:ext cx="128015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29" name="Straight Connector 5128"/>
          <p:cNvCxnSpPr>
            <a:stCxn id="16" idx="3"/>
            <a:endCxn id="11" idx="1"/>
          </p:cNvCxnSpPr>
          <p:nvPr/>
        </p:nvCxnSpPr>
        <p:spPr>
          <a:xfrm>
            <a:off x="6644641" y="2712721"/>
            <a:ext cx="1280159" cy="8769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31" name="Straight Connector 5130"/>
          <p:cNvCxnSpPr>
            <a:stCxn id="15" idx="3"/>
            <a:endCxn id="11" idx="1"/>
          </p:cNvCxnSpPr>
          <p:nvPr/>
        </p:nvCxnSpPr>
        <p:spPr>
          <a:xfrm flipV="1">
            <a:off x="6644641" y="3589656"/>
            <a:ext cx="1280159" cy="113665"/>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133" name="Straight Connector 5132"/>
          <p:cNvCxnSpPr>
            <a:stCxn id="9" idx="2"/>
            <a:endCxn id="8" idx="0"/>
          </p:cNvCxnSpPr>
          <p:nvPr/>
        </p:nvCxnSpPr>
        <p:spPr>
          <a:xfrm flipH="1">
            <a:off x="8564880" y="2016126"/>
            <a:ext cx="1" cy="4222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35" name="Straight Connector 5134"/>
          <p:cNvCxnSpPr>
            <a:stCxn id="8" idx="2"/>
            <a:endCxn id="11" idx="0"/>
          </p:cNvCxnSpPr>
          <p:nvPr/>
        </p:nvCxnSpPr>
        <p:spPr>
          <a:xfrm>
            <a:off x="8564879" y="2987041"/>
            <a:ext cx="0" cy="328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37" name="Straight Connector 5136"/>
          <p:cNvCxnSpPr>
            <a:stCxn id="15" idx="3"/>
            <a:endCxn id="13" idx="1"/>
          </p:cNvCxnSpPr>
          <p:nvPr/>
        </p:nvCxnSpPr>
        <p:spPr>
          <a:xfrm>
            <a:off x="6644641" y="3703321"/>
            <a:ext cx="1280159" cy="553085"/>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139" name="Straight Connector 5138"/>
          <p:cNvCxnSpPr>
            <a:stCxn id="14" idx="3"/>
            <a:endCxn id="11" idx="1"/>
          </p:cNvCxnSpPr>
          <p:nvPr/>
        </p:nvCxnSpPr>
        <p:spPr>
          <a:xfrm flipV="1">
            <a:off x="6644641" y="3589656"/>
            <a:ext cx="1280159" cy="1028065"/>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141" name="Straight Connector 5140"/>
          <p:cNvCxnSpPr>
            <a:stCxn id="14" idx="3"/>
            <a:endCxn id="12" idx="1"/>
          </p:cNvCxnSpPr>
          <p:nvPr/>
        </p:nvCxnSpPr>
        <p:spPr>
          <a:xfrm>
            <a:off x="6644641" y="4617721"/>
            <a:ext cx="1280159" cy="343535"/>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143" name="Straight Connector 5142"/>
          <p:cNvCxnSpPr>
            <a:stCxn id="17" idx="3"/>
            <a:endCxn id="18" idx="1"/>
          </p:cNvCxnSpPr>
          <p:nvPr/>
        </p:nvCxnSpPr>
        <p:spPr>
          <a:xfrm>
            <a:off x="6644641" y="5742305"/>
            <a:ext cx="1280159"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45" name="Elbow Connector 5144"/>
          <p:cNvCxnSpPr>
            <a:endCxn id="11" idx="3"/>
          </p:cNvCxnSpPr>
          <p:nvPr/>
        </p:nvCxnSpPr>
        <p:spPr>
          <a:xfrm flipV="1">
            <a:off x="6644641" y="3589655"/>
            <a:ext cx="2560319" cy="1878330"/>
          </a:xfrm>
          <a:prstGeom prst="bentConnector3">
            <a:avLst>
              <a:gd name="adj1" fmla="val 108929"/>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8" name="Text Box 394"/>
          <p:cNvSpPr txBox="1">
            <a:spLocks noChangeArrowheads="1"/>
          </p:cNvSpPr>
          <p:nvPr/>
        </p:nvSpPr>
        <p:spPr bwMode="auto">
          <a:xfrm>
            <a:off x="6804025" y="1574166"/>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Participation1</a:t>
            </a:r>
            <a:endParaRPr lang="en-US" sz="1100" dirty="0">
              <a:latin typeface="Calibri"/>
              <a:ea typeface="Calibri"/>
              <a:cs typeface="Times New Roman"/>
            </a:endParaRPr>
          </a:p>
        </p:txBody>
      </p:sp>
      <p:sp>
        <p:nvSpPr>
          <p:cNvPr id="129" name="Text Box 394"/>
          <p:cNvSpPr txBox="1">
            <a:spLocks noChangeArrowheads="1"/>
          </p:cNvSpPr>
          <p:nvPr/>
        </p:nvSpPr>
        <p:spPr bwMode="auto">
          <a:xfrm>
            <a:off x="6761162" y="2016126"/>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Participation2</a:t>
            </a:r>
            <a:endParaRPr lang="en-US" sz="1100" dirty="0">
              <a:latin typeface="Calibri"/>
              <a:ea typeface="Calibri"/>
              <a:cs typeface="Times New Roman"/>
            </a:endParaRPr>
          </a:p>
        </p:txBody>
      </p:sp>
      <p:sp>
        <p:nvSpPr>
          <p:cNvPr id="130" name="Text Box 394"/>
          <p:cNvSpPr txBox="1">
            <a:spLocks noChangeArrowheads="1"/>
          </p:cNvSpPr>
          <p:nvPr/>
        </p:nvSpPr>
        <p:spPr bwMode="auto">
          <a:xfrm>
            <a:off x="6801486" y="2542859"/>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Participation3</a:t>
            </a:r>
            <a:endParaRPr lang="en-US" sz="1100" dirty="0">
              <a:latin typeface="Calibri"/>
              <a:ea typeface="Calibri"/>
              <a:cs typeface="Times New Roman"/>
            </a:endParaRPr>
          </a:p>
        </p:txBody>
      </p:sp>
      <p:sp>
        <p:nvSpPr>
          <p:cNvPr id="131" name="Text Box 394"/>
          <p:cNvSpPr txBox="1">
            <a:spLocks noChangeArrowheads="1"/>
          </p:cNvSpPr>
          <p:nvPr/>
        </p:nvSpPr>
        <p:spPr bwMode="auto">
          <a:xfrm>
            <a:off x="6801486" y="3011171"/>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Participation4</a:t>
            </a:r>
            <a:endParaRPr lang="en-US" sz="1100" dirty="0">
              <a:latin typeface="Calibri"/>
              <a:ea typeface="Calibri"/>
              <a:cs typeface="Times New Roman"/>
            </a:endParaRPr>
          </a:p>
        </p:txBody>
      </p:sp>
      <p:sp>
        <p:nvSpPr>
          <p:cNvPr id="132" name="Text Box 394"/>
          <p:cNvSpPr txBox="1">
            <a:spLocks noChangeArrowheads="1"/>
          </p:cNvSpPr>
          <p:nvPr/>
        </p:nvSpPr>
        <p:spPr bwMode="auto">
          <a:xfrm>
            <a:off x="6801486" y="3435986"/>
            <a:ext cx="1047115" cy="254635"/>
          </a:xfrm>
          <a:prstGeom prst="rect">
            <a:avLst/>
          </a:prstGeom>
          <a:noFill/>
          <a:ln w="28575">
            <a:noFill/>
          </a:ln>
          <a:extLst/>
        </p:spPr>
        <p:txBody>
          <a:bodyPr rot="0" vert="horz" wrap="square" lIns="27432" tIns="27432" rIns="27432" bIns="27432" anchor="t" anchorCtr="0" upright="1">
            <a:noAutofit/>
          </a:bodyPr>
          <a:lstStyle/>
          <a:p>
            <a:pPr>
              <a:lnSpc>
                <a:spcPct val="115000"/>
              </a:lnSpc>
              <a:spcAft>
                <a:spcPts val="1000"/>
              </a:spcAft>
            </a:pPr>
            <a:r>
              <a:rPr lang="en-US" sz="900" dirty="0">
                <a:solidFill>
                  <a:srgbClr val="3FBD5D"/>
                </a:solidFill>
                <a:latin typeface="Arial"/>
                <a:ea typeface="Calibri"/>
                <a:cs typeface="Times New Roman"/>
              </a:rPr>
              <a:t>Participation5</a:t>
            </a:r>
            <a:endParaRPr lang="en-US" sz="1100" dirty="0">
              <a:solidFill>
                <a:srgbClr val="3FBD5D"/>
              </a:solidFill>
              <a:latin typeface="Calibri"/>
              <a:ea typeface="Calibri"/>
              <a:cs typeface="Times New Roman"/>
            </a:endParaRPr>
          </a:p>
        </p:txBody>
      </p:sp>
      <p:sp>
        <p:nvSpPr>
          <p:cNvPr id="133" name="Text Box 394"/>
          <p:cNvSpPr txBox="1">
            <a:spLocks noChangeArrowheads="1"/>
          </p:cNvSpPr>
          <p:nvPr/>
        </p:nvSpPr>
        <p:spPr bwMode="auto">
          <a:xfrm>
            <a:off x="6725286" y="3783966"/>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solidFill>
                  <a:srgbClr val="3FBD5D"/>
                </a:solidFill>
                <a:latin typeface="Arial"/>
                <a:ea typeface="Calibri"/>
                <a:cs typeface="Times New Roman"/>
              </a:rPr>
              <a:t>Participation6</a:t>
            </a:r>
            <a:endParaRPr lang="en-US" sz="1100" dirty="0">
              <a:solidFill>
                <a:srgbClr val="3FBD5D"/>
              </a:solidFill>
              <a:latin typeface="Calibri"/>
              <a:ea typeface="Calibri"/>
              <a:cs typeface="Times New Roman"/>
            </a:endParaRPr>
          </a:p>
        </p:txBody>
      </p:sp>
      <p:sp>
        <p:nvSpPr>
          <p:cNvPr id="134" name="Text Box 394"/>
          <p:cNvSpPr txBox="1">
            <a:spLocks noChangeArrowheads="1"/>
          </p:cNvSpPr>
          <p:nvPr/>
        </p:nvSpPr>
        <p:spPr bwMode="auto">
          <a:xfrm>
            <a:off x="6725286" y="4241166"/>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solidFill>
                  <a:srgbClr val="3FBD5D"/>
                </a:solidFill>
                <a:latin typeface="Arial"/>
                <a:ea typeface="Calibri"/>
                <a:cs typeface="Times New Roman"/>
              </a:rPr>
              <a:t>Participation7</a:t>
            </a:r>
            <a:endParaRPr lang="en-US" sz="1100" dirty="0">
              <a:solidFill>
                <a:srgbClr val="3FBD5D"/>
              </a:solidFill>
              <a:latin typeface="Calibri"/>
              <a:ea typeface="Calibri"/>
              <a:cs typeface="Times New Roman"/>
            </a:endParaRPr>
          </a:p>
        </p:txBody>
      </p:sp>
      <p:sp>
        <p:nvSpPr>
          <p:cNvPr id="135" name="Text Box 394"/>
          <p:cNvSpPr txBox="1">
            <a:spLocks noChangeArrowheads="1"/>
          </p:cNvSpPr>
          <p:nvPr/>
        </p:nvSpPr>
        <p:spPr bwMode="auto">
          <a:xfrm>
            <a:off x="7030086" y="4572001"/>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solidFill>
                  <a:srgbClr val="3FBD5D"/>
                </a:solidFill>
                <a:latin typeface="Arial"/>
                <a:ea typeface="Calibri"/>
                <a:cs typeface="Times New Roman"/>
              </a:rPr>
              <a:t>Participation8</a:t>
            </a:r>
            <a:endParaRPr lang="en-US" sz="1100" dirty="0">
              <a:solidFill>
                <a:srgbClr val="3FBD5D"/>
              </a:solidFill>
              <a:latin typeface="Calibri"/>
              <a:ea typeface="Calibri"/>
              <a:cs typeface="Times New Roman"/>
            </a:endParaRPr>
          </a:p>
        </p:txBody>
      </p:sp>
      <p:sp>
        <p:nvSpPr>
          <p:cNvPr id="136" name="Text Box 394"/>
          <p:cNvSpPr txBox="1">
            <a:spLocks noChangeArrowheads="1"/>
          </p:cNvSpPr>
          <p:nvPr/>
        </p:nvSpPr>
        <p:spPr bwMode="auto">
          <a:xfrm>
            <a:off x="6725285" y="5213351"/>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Participation9</a:t>
            </a:r>
            <a:endParaRPr lang="en-US" sz="1100" dirty="0">
              <a:latin typeface="Calibri"/>
              <a:ea typeface="Calibri"/>
              <a:cs typeface="Times New Roman"/>
            </a:endParaRPr>
          </a:p>
        </p:txBody>
      </p:sp>
      <p:sp>
        <p:nvSpPr>
          <p:cNvPr id="137" name="Text Box 394"/>
          <p:cNvSpPr txBox="1">
            <a:spLocks noChangeArrowheads="1"/>
          </p:cNvSpPr>
          <p:nvPr/>
        </p:nvSpPr>
        <p:spPr bwMode="auto">
          <a:xfrm>
            <a:off x="6725286" y="5563871"/>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Participation10</a:t>
            </a:r>
            <a:endParaRPr lang="en-US" sz="1100" dirty="0">
              <a:latin typeface="Calibri"/>
              <a:ea typeface="Calibri"/>
              <a:cs typeface="Times New Roman"/>
            </a:endParaRPr>
          </a:p>
        </p:txBody>
      </p:sp>
      <p:sp>
        <p:nvSpPr>
          <p:cNvPr id="138" name="Text Box 394"/>
          <p:cNvSpPr txBox="1">
            <a:spLocks noChangeArrowheads="1"/>
          </p:cNvSpPr>
          <p:nvPr/>
        </p:nvSpPr>
        <p:spPr bwMode="auto">
          <a:xfrm>
            <a:off x="7792086" y="2121851"/>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Responsibility</a:t>
            </a:r>
            <a:endParaRPr lang="en-US" sz="1100" dirty="0">
              <a:latin typeface="Calibri"/>
              <a:ea typeface="Calibri"/>
              <a:cs typeface="Times New Roman"/>
            </a:endParaRPr>
          </a:p>
        </p:txBody>
      </p:sp>
      <p:sp>
        <p:nvSpPr>
          <p:cNvPr id="139" name="Text Box 394"/>
          <p:cNvSpPr txBox="1">
            <a:spLocks noChangeArrowheads="1"/>
          </p:cNvSpPr>
          <p:nvPr/>
        </p:nvSpPr>
        <p:spPr bwMode="auto">
          <a:xfrm>
            <a:off x="7868286" y="3054351"/>
            <a:ext cx="1047115" cy="254635"/>
          </a:xfrm>
          <a:prstGeom prst="rect">
            <a:avLst/>
          </a:prstGeom>
          <a:noFill/>
          <a:ln>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Assignment</a:t>
            </a:r>
            <a:endParaRPr lang="en-US" sz="1100" dirty="0">
              <a:latin typeface="Calibri"/>
              <a:ea typeface="Calibri"/>
              <a:cs typeface="Times New Roman"/>
            </a:endParaRPr>
          </a:p>
        </p:txBody>
      </p:sp>
      <p:cxnSp>
        <p:nvCxnSpPr>
          <p:cNvPr id="64" name="Elbow Connector 63"/>
          <p:cNvCxnSpPr/>
          <p:nvPr/>
        </p:nvCxnSpPr>
        <p:spPr>
          <a:xfrm rot="10800000" flipV="1">
            <a:off x="5364480" y="2743200"/>
            <a:ext cx="12700" cy="1905000"/>
          </a:xfrm>
          <a:prstGeom prst="bentConnector3">
            <a:avLst>
              <a:gd name="adj1" fmla="val 1800000"/>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 Box 395"/>
          <p:cNvSpPr txBox="1">
            <a:spLocks noChangeArrowheads="1"/>
          </p:cNvSpPr>
          <p:nvPr/>
        </p:nvSpPr>
        <p:spPr bwMode="auto">
          <a:xfrm>
            <a:off x="4505326" y="2849881"/>
            <a:ext cx="828675" cy="257175"/>
          </a:xfrm>
          <a:prstGeom prst="rect">
            <a:avLst/>
          </a:prstGeom>
          <a:noFill/>
          <a:ln w="38100">
            <a:noFill/>
          </a:ln>
          <a:extLst/>
        </p:spPr>
        <p:txBody>
          <a:bodyPr rot="0" vert="horz" wrap="square" lIns="27432" tIns="27432" rIns="27432" bIns="27432" anchor="t" anchorCtr="0" upright="1">
            <a:noAutofit/>
          </a:bodyPr>
          <a:lstStyle/>
          <a:p>
            <a:pPr>
              <a:lnSpc>
                <a:spcPct val="115000"/>
              </a:lnSpc>
              <a:spcAft>
                <a:spcPts val="1000"/>
              </a:spcAft>
            </a:pPr>
            <a:r>
              <a:rPr lang="en-US" sz="900" dirty="0">
                <a:latin typeface="Arial"/>
                <a:ea typeface="Calibri"/>
                <a:cs typeface="Times New Roman"/>
              </a:rPr>
              <a:t>Fulfillment3</a:t>
            </a:r>
            <a:endParaRPr lang="en-US" sz="1100" dirty="0">
              <a:latin typeface="Calibri"/>
              <a:ea typeface="Calibri"/>
              <a:cs typeface="Times New Roman"/>
            </a:endParaRPr>
          </a:p>
        </p:txBody>
      </p:sp>
    </p:spTree>
    <p:extLst>
      <p:ext uri="{BB962C8B-B14F-4D97-AF65-F5344CB8AC3E}">
        <p14:creationId xmlns:p14="http://schemas.microsoft.com/office/powerpoint/2010/main" val="13149429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63374" y="113587"/>
            <a:ext cx="8684123" cy="6603040"/>
          </a:xfrm>
          <a:prstGeom prst="rect">
            <a:avLst/>
          </a:prstGeom>
        </p:spPr>
      </p:pic>
    </p:spTree>
    <p:extLst>
      <p:ext uri="{BB962C8B-B14F-4D97-AF65-F5344CB8AC3E}">
        <p14:creationId xmlns:p14="http://schemas.microsoft.com/office/powerpoint/2010/main" val="40463498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866618441"/>
              </p:ext>
            </p:extLst>
          </p:nvPr>
        </p:nvGraphicFramePr>
        <p:xfrm>
          <a:off x="547235" y="622527"/>
          <a:ext cx="6569075" cy="2011680"/>
        </p:xfrm>
        <a:graphic>
          <a:graphicData uri="http://schemas.openxmlformats.org/drawingml/2006/table">
            <a:tbl>
              <a:tblPr firstRow="1" firstCol="1" bandRow="1"/>
              <a:tblGrid>
                <a:gridCol w="1035050"/>
                <a:gridCol w="1362075"/>
                <a:gridCol w="1085850"/>
                <a:gridCol w="1200150"/>
                <a:gridCol w="914400"/>
                <a:gridCol w="971550"/>
              </a:tblGrid>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Customer_ID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CustomerName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CreditRating</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StreetAddress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City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AssignedSP</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C0000001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Office Extreme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123 Elm</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Bedrock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E00008</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C0009032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Educator Source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45 Birch</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Tally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C0000715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Gibby’s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62 Tiger</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Detro</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C0001012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Office Station</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452 Clip</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Lance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E00011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C0000047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Supply Circuit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271 City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Tally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E00011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C0010230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Henry’s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24 Plot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Lance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C0008643</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Books-n-more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33 Park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Tally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E00008</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C0003521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EverythingPlus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147 Mahan</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Bedrock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547235" y="345528"/>
            <a:ext cx="368730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Customer</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365073899"/>
              </p:ext>
            </p:extLst>
          </p:nvPr>
        </p:nvGraphicFramePr>
        <p:xfrm>
          <a:off x="558121" y="3113169"/>
          <a:ext cx="2454275" cy="1097280"/>
        </p:xfrm>
        <a:graphic>
          <a:graphicData uri="http://schemas.openxmlformats.org/drawingml/2006/table">
            <a:tbl>
              <a:tblPr firstRow="1" firstCol="1" bandRow="1"/>
              <a:tblGrid>
                <a:gridCol w="1052195"/>
                <a:gridCol w="1402080"/>
              </a:tblGrid>
              <a:tr h="0">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Employee_ID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CommissionRate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.0125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E00008</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.0150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E00011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.0115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3"/>
          <p:cNvSpPr>
            <a:spLocks noChangeArrowheads="1"/>
          </p:cNvSpPr>
          <p:nvPr/>
        </p:nvSpPr>
        <p:spPr bwMode="auto">
          <a:xfrm>
            <a:off x="558121" y="2871009"/>
            <a:ext cx="28273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Salesperson</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429062669"/>
              </p:ext>
            </p:extLst>
          </p:nvPr>
        </p:nvGraphicFramePr>
        <p:xfrm>
          <a:off x="511633" y="4963099"/>
          <a:ext cx="2601686" cy="914400"/>
        </p:xfrm>
        <a:graphic>
          <a:graphicData uri="http://schemas.openxmlformats.org/drawingml/2006/table">
            <a:tbl>
              <a:tblPr firstRow="1" firstCol="1" bandRow="1"/>
              <a:tblGrid>
                <a:gridCol w="1115393"/>
                <a:gridCol w="1486293"/>
              </a:tblGrid>
              <a:tr h="0">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Employee_ID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FidelityBondRating</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E00013</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Rectangle 4"/>
          <p:cNvSpPr>
            <a:spLocks noChangeArrowheads="1"/>
          </p:cNvSpPr>
          <p:nvPr/>
        </p:nvSpPr>
        <p:spPr bwMode="auto">
          <a:xfrm>
            <a:off x="511633" y="4664338"/>
            <a:ext cx="475705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Cashier</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334208790"/>
              </p:ext>
            </p:extLst>
          </p:nvPr>
        </p:nvGraphicFramePr>
        <p:xfrm>
          <a:off x="4310970" y="3279692"/>
          <a:ext cx="7140575" cy="2926080"/>
        </p:xfrm>
        <a:graphic>
          <a:graphicData uri="http://schemas.openxmlformats.org/drawingml/2006/table">
            <a:tbl>
              <a:tblPr firstRow="1" firstCol="1" bandRow="1"/>
              <a:tblGrid>
                <a:gridCol w="967740"/>
                <a:gridCol w="875030"/>
                <a:gridCol w="875665"/>
                <a:gridCol w="593090"/>
                <a:gridCol w="857250"/>
                <a:gridCol w="857250"/>
                <a:gridCol w="800100"/>
                <a:gridCol w="1314450"/>
              </a:tblGrid>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EmployeeID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FirstName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LastName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City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Street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HourlyPay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YearBorn</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Title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Ned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Cook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Bath</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48 Oak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$65.00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1962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President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Mary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Gerard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Tally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12 Beech</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$32.45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1970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E00003</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Caitlyn</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Joseph</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Tally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57 Maple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$28.70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1992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VP Advertising</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Greg</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McCarthy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Tally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91 South</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$45.20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1969</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Controller</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Bill</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Scott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Bath</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133 Elm</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$57.15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1950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CFO</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Martha</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Simmett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Detro</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452 1</a:t>
                      </a:r>
                      <a:r>
                        <a:rPr lang="en-US" sz="1200" baseline="30000">
                          <a:effectLst/>
                          <a:latin typeface="Arial" panose="020B0604020202020204" pitchFamily="34" charset="0"/>
                          <a:ea typeface="Times New Roman" panose="02020603050405020304" pitchFamily="18" charset="0"/>
                        </a:rPr>
                        <a:t>st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$17.52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1965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Custodian</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Larry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Stout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Lance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921 Wood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$15.50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1960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Cashier</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E00008</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Joe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Wilcox</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Detro</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452 1</a:t>
                      </a:r>
                      <a:r>
                        <a:rPr lang="en-US" sz="1200" baseline="30000">
                          <a:effectLst/>
                          <a:latin typeface="Arial" panose="020B0604020202020204" pitchFamily="34" charset="0"/>
                          <a:ea typeface="Times New Roman" panose="02020603050405020304" pitchFamily="18" charset="0"/>
                        </a:rPr>
                        <a:t>st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$32.30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1963</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E00009</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Rich</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Wrong</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Detro</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103 North</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$16.25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1962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Asst Custodian</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Sue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Hubbard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Lance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198 West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$25.50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1964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Accountant I</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E00011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Jim</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Wood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Bath</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882 Scott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$33.10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1962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E00012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Sarah</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James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Bath</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77 Oak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$18.95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1994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Accountant II</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E00013</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Carrie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Bychek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Tally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38 Lake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$15.50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1959</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Cashier</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Rectangle 5"/>
          <p:cNvSpPr>
            <a:spLocks noChangeArrowheads="1"/>
          </p:cNvSpPr>
          <p:nvPr/>
        </p:nvSpPr>
        <p:spPr bwMode="auto">
          <a:xfrm>
            <a:off x="4234316" y="3002693"/>
            <a:ext cx="607445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Employee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313327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16884957"/>
              </p:ext>
            </p:extLst>
          </p:nvPr>
        </p:nvGraphicFramePr>
        <p:xfrm>
          <a:off x="514576" y="752997"/>
          <a:ext cx="4740275" cy="2926080"/>
        </p:xfrm>
        <a:graphic>
          <a:graphicData uri="http://schemas.openxmlformats.org/drawingml/2006/table">
            <a:tbl>
              <a:tblPr firstRow="1" firstCol="1" bandRow="1"/>
              <a:tblGrid>
                <a:gridCol w="968375"/>
                <a:gridCol w="2743200"/>
                <a:gridCol w="1028700"/>
              </a:tblGrid>
              <a:tr h="0">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SKU</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Description</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StdUnitCost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CP05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Copier paper, 5 ream case</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CP10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Copier paper, 10 ream case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DE01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Dry erase markers, 4 pk, multi-colors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GB1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Glassboard, 3’ x 4’, on metal stand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$140.00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GB2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Glassboard, 4’ x 6’, on metal stand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$480.00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MF17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Microfiber cleaning cloth, 2 pk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$6.00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PM16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Paint markers, 4pk, primary colors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PM17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Paint markers, 4pk, neon colors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PN42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Post-it notes, 12 pk 3”x4”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$4.00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QC24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Quandrax desktop computer</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$220.00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QC24L</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Quandrax laptop computer</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X4005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Copy machine, light duty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$1,200.00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X9002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Copy machine, heavy duty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$4,500.00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416606" y="484027"/>
            <a:ext cx="426172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Inventory Type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018333992"/>
              </p:ext>
            </p:extLst>
          </p:nvPr>
        </p:nvGraphicFramePr>
        <p:xfrm>
          <a:off x="6095999" y="761026"/>
          <a:ext cx="3785297" cy="4351340"/>
        </p:xfrm>
        <a:graphic>
          <a:graphicData uri="http://schemas.openxmlformats.org/drawingml/2006/table">
            <a:tbl>
              <a:tblPr firstRow="1" firstCol="1" bandRow="1"/>
              <a:tblGrid>
                <a:gridCol w="1017147"/>
                <a:gridCol w="1214101"/>
                <a:gridCol w="743030"/>
                <a:gridCol w="811019"/>
              </a:tblGrid>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SerialNumber</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DateManufactured</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ActualCost</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SKU</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8316YW-31569</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1/15/2016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220.00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3516YK-63189</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1/15/2016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220.00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7783YF-43175</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1/15/2016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220.00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1235YG-13265</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3/1/2016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225.00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3153YZ-31569</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3/5/2016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225.00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7315YL-31590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3/5/2016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225.00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6315YJ-13256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3/5/2016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225.00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9315YP-93561</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3/1/2016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225.00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8315YQ-83156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3/7/2016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225.00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3153YJ-53168</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4/29/2016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218.00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3125LP-50276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1/20/2016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348.00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QC24L</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8751LQ-31056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1/20/2016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348.00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QC24L</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7442LU-17325</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2/28/2016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355.00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QC24L</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8315LP-51265</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4/10/2016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358.00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QC24L</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4725LY-53165</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5/01/2016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345.00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QC24L</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3215LK-63158</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5/01/2016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345.00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QC24L</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7214LJ-42186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5/01/2016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345.00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QC24L</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8829LS-90987</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5/01/2016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345.00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QC24L</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81Xu3112-31</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1/20/2016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1210.00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X4005</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44Xyj915-274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2/15/2016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1195.00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X4005</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73Xygq1-486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2/15/2016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1195.00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X4005</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34Xasb8-729</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2/15/2016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1195.00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X4005</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48Xaseq-1235</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3/18/2016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1203.00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X4005</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9731Xu4-3216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1/27/2016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4,498.00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X9002</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7908Xy31-884</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3/04/2016</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4,555.00</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X9002</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405">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58277" marR="58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6021568" y="507897"/>
            <a:ext cx="473992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Inventory</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411944091"/>
              </p:ext>
            </p:extLst>
          </p:nvPr>
        </p:nvGraphicFramePr>
        <p:xfrm>
          <a:off x="514576" y="4380846"/>
          <a:ext cx="4397375" cy="1463040"/>
        </p:xfrm>
        <a:graphic>
          <a:graphicData uri="http://schemas.openxmlformats.org/drawingml/2006/table">
            <a:tbl>
              <a:tblPr firstRow="1" firstCol="1" bandRow="1"/>
              <a:tblGrid>
                <a:gridCol w="911225"/>
                <a:gridCol w="1314450"/>
                <a:gridCol w="2171700"/>
              </a:tblGrid>
              <a:tr h="0">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AccountID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Type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Location</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Savings</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First Bank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Petty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Room 102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3</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Imprest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First Bank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Money Market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First Bank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Checking</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First Bank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Savings</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American Bank</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3"/>
          <p:cNvSpPr>
            <a:spLocks noChangeArrowheads="1"/>
          </p:cNvSpPr>
          <p:nvPr/>
        </p:nvSpPr>
        <p:spPr bwMode="auto">
          <a:xfrm>
            <a:off x="503690" y="4115529"/>
            <a:ext cx="341516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Cash</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56162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6200"/>
            <a:ext cx="8229600" cy="1143000"/>
          </a:xfrm>
        </p:spPr>
        <p:txBody>
          <a:bodyPr>
            <a:normAutofit/>
          </a:bodyPr>
          <a:lstStyle/>
          <a:p>
            <a:r>
              <a:rPr lang="en-US" sz="4800" b="1" dirty="0">
                <a:solidFill>
                  <a:srgbClr val="100C6A"/>
                </a:solidFill>
              </a:rPr>
              <a:t>Why Teach REA? Reason #10</a:t>
            </a:r>
          </a:p>
        </p:txBody>
      </p:sp>
      <p:sp>
        <p:nvSpPr>
          <p:cNvPr id="3" name="Content Placeholder 2"/>
          <p:cNvSpPr>
            <a:spLocks noGrp="1"/>
          </p:cNvSpPr>
          <p:nvPr>
            <p:ph idx="1"/>
          </p:nvPr>
        </p:nvSpPr>
        <p:spPr>
          <a:xfrm>
            <a:off x="1870255" y="990601"/>
            <a:ext cx="8229600" cy="4525963"/>
          </a:xfrm>
        </p:spPr>
        <p:txBody>
          <a:bodyPr>
            <a:normAutofit/>
          </a:bodyPr>
          <a:lstStyle/>
          <a:p>
            <a:pPr marL="0" indent="0">
              <a:buNone/>
            </a:pPr>
            <a:r>
              <a:rPr lang="en-US" sz="4000" dirty="0"/>
              <a:t>Teaching with REA helps students to exercise pattern-based thinking and modeling reality with symbols.</a:t>
            </a:r>
          </a:p>
        </p:txBody>
      </p:sp>
      <p:pic>
        <p:nvPicPr>
          <p:cNvPr id="1026" name="Picture 2" descr="C:\Users\Cheryl\AppData\Local\Microsoft\Windows\Temporary Internet Files\Content.IE5\YR9M8JCU\MC90029727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33042" y="3087101"/>
            <a:ext cx="1836115" cy="175016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Cheryl\AppData\Local\Microsoft\Windows\Temporary Internet Files\Content.IE5\GJLFY3M4\MC90019848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6657" y="2911852"/>
            <a:ext cx="2372008" cy="229656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eryl\AppData\Local\Microsoft\Windows\Temporary Internet Files\Content.IE5\M039EBYX\MC900432511[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22619" y="4973856"/>
            <a:ext cx="1841500" cy="139065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4509011" y="4151156"/>
            <a:ext cx="5320789" cy="2588652"/>
            <a:chOff x="228600" y="-685800"/>
            <a:chExt cx="8229600" cy="3657600"/>
          </a:xfrm>
        </p:grpSpPr>
        <p:grpSp>
          <p:nvGrpSpPr>
            <p:cNvPr id="8" name="Group 34"/>
            <p:cNvGrpSpPr>
              <a:grpSpLocks/>
            </p:cNvGrpSpPr>
            <p:nvPr/>
          </p:nvGrpSpPr>
          <p:grpSpPr bwMode="auto">
            <a:xfrm>
              <a:off x="228600" y="-685800"/>
              <a:ext cx="4208463" cy="1676400"/>
              <a:chOff x="144" y="-288"/>
              <a:chExt cx="2651" cy="1056"/>
            </a:xfrm>
          </p:grpSpPr>
          <p:sp>
            <p:nvSpPr>
              <p:cNvPr id="9" name="AutoShape 35"/>
              <p:cNvSpPr>
                <a:spLocks noChangeArrowheads="1"/>
              </p:cNvSpPr>
              <p:nvPr/>
            </p:nvSpPr>
            <p:spPr bwMode="auto">
              <a:xfrm>
                <a:off x="144" y="240"/>
                <a:ext cx="1104" cy="528"/>
              </a:xfrm>
              <a:prstGeom prst="flowChartProcess">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 name="Text Box 36"/>
              <p:cNvSpPr txBox="1">
                <a:spLocks noChangeArrowheads="1"/>
              </p:cNvSpPr>
              <p:nvPr/>
            </p:nvSpPr>
            <p:spPr bwMode="auto">
              <a:xfrm>
                <a:off x="144" y="240"/>
                <a:ext cx="1056"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a:spcBef>
                    <a:spcPct val="50000"/>
                  </a:spcBef>
                </a:pPr>
                <a:r>
                  <a:rPr lang="en-US" sz="1200">
                    <a:solidFill>
                      <a:schemeClr val="tx1"/>
                    </a:solidFill>
                    <a:cs typeface="Arial" pitchFamily="34" charset="0"/>
                  </a:rPr>
                  <a:t>Economic Resource</a:t>
                </a:r>
              </a:p>
            </p:txBody>
          </p:sp>
          <p:sp>
            <p:nvSpPr>
              <p:cNvPr id="11" name="Line 37"/>
              <p:cNvSpPr>
                <a:spLocks noChangeShapeType="1"/>
              </p:cNvSpPr>
              <p:nvPr/>
            </p:nvSpPr>
            <p:spPr bwMode="auto">
              <a:xfrm>
                <a:off x="144" y="432"/>
                <a:ext cx="1104"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 name="Text Box 38"/>
              <p:cNvSpPr txBox="1">
                <a:spLocks noChangeArrowheads="1"/>
              </p:cNvSpPr>
              <p:nvPr/>
            </p:nvSpPr>
            <p:spPr bwMode="auto">
              <a:xfrm>
                <a:off x="1739" y="-288"/>
                <a:ext cx="1056" cy="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eaLnBrk="1" hangingPunct="1">
                  <a:spcBef>
                    <a:spcPct val="50000"/>
                  </a:spcBef>
                </a:pPr>
                <a:endParaRPr lang="en-US" sz="2000">
                  <a:solidFill>
                    <a:schemeClr val="tx1"/>
                  </a:solidFill>
                  <a:latin typeface="Times New Roman" pitchFamily="18" charset="0"/>
                  <a:cs typeface="Arial" pitchFamily="34" charset="0"/>
                </a:endParaRPr>
              </a:p>
            </p:txBody>
          </p:sp>
        </p:grpSp>
        <p:grpSp>
          <p:nvGrpSpPr>
            <p:cNvPr id="13" name="Group 1"/>
            <p:cNvGrpSpPr>
              <a:grpSpLocks/>
            </p:cNvGrpSpPr>
            <p:nvPr/>
          </p:nvGrpSpPr>
          <p:grpSpPr bwMode="auto">
            <a:xfrm>
              <a:off x="1143000" y="533400"/>
              <a:ext cx="7315200" cy="2438400"/>
              <a:chOff x="1143000" y="533400"/>
              <a:chExt cx="7315200" cy="2438400"/>
            </a:xfrm>
          </p:grpSpPr>
          <p:sp>
            <p:nvSpPr>
              <p:cNvPr id="14" name="Text Box 13"/>
              <p:cNvSpPr txBox="1">
                <a:spLocks noChangeArrowheads="1"/>
              </p:cNvSpPr>
              <p:nvPr/>
            </p:nvSpPr>
            <p:spPr bwMode="auto">
              <a:xfrm>
                <a:off x="4648200" y="838200"/>
                <a:ext cx="1676399" cy="65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eaLnBrk="1" hangingPunct="1">
                  <a:spcBef>
                    <a:spcPct val="50000"/>
                  </a:spcBef>
                </a:pPr>
                <a:r>
                  <a:rPr lang="en-US" sz="1200" i="1" dirty="0">
                    <a:solidFill>
                      <a:schemeClr val="tx1"/>
                    </a:solidFill>
                    <a:cs typeface="Arial" pitchFamily="34" charset="0"/>
                  </a:rPr>
                  <a:t>Inside</a:t>
                </a:r>
                <a:br>
                  <a:rPr lang="en-US" sz="1200" i="1" dirty="0">
                    <a:solidFill>
                      <a:schemeClr val="tx1"/>
                    </a:solidFill>
                    <a:cs typeface="Arial" pitchFamily="34" charset="0"/>
                  </a:rPr>
                </a:br>
                <a:r>
                  <a:rPr lang="en-US" sz="1200" i="1" dirty="0">
                    <a:solidFill>
                      <a:schemeClr val="tx1"/>
                    </a:solidFill>
                    <a:cs typeface="Arial" pitchFamily="34" charset="0"/>
                  </a:rPr>
                  <a:t>Participate</a:t>
                </a:r>
              </a:p>
            </p:txBody>
          </p:sp>
          <p:sp>
            <p:nvSpPr>
              <p:cNvPr id="15" name="Text Box 14"/>
              <p:cNvSpPr txBox="1">
                <a:spLocks noChangeArrowheads="1"/>
              </p:cNvSpPr>
              <p:nvPr/>
            </p:nvSpPr>
            <p:spPr bwMode="auto">
              <a:xfrm>
                <a:off x="1219201" y="1447800"/>
                <a:ext cx="1219200" cy="65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eaLnBrk="1" hangingPunct="1">
                  <a:spcBef>
                    <a:spcPct val="50000"/>
                  </a:spcBef>
                </a:pPr>
                <a:r>
                  <a:rPr lang="en-US" sz="1200" i="1">
                    <a:solidFill>
                      <a:schemeClr val="tx1"/>
                    </a:solidFill>
                    <a:cs typeface="Arial" pitchFamily="34" charset="0"/>
                  </a:rPr>
                  <a:t>stock-flow</a:t>
                </a:r>
              </a:p>
            </p:txBody>
          </p:sp>
          <p:grpSp>
            <p:nvGrpSpPr>
              <p:cNvPr id="16" name="Group 18"/>
              <p:cNvGrpSpPr>
                <a:grpSpLocks/>
              </p:cNvGrpSpPr>
              <p:nvPr/>
            </p:nvGrpSpPr>
            <p:grpSpPr bwMode="auto">
              <a:xfrm>
                <a:off x="6781800" y="533400"/>
                <a:ext cx="1676400" cy="838200"/>
                <a:chOff x="1728" y="960"/>
                <a:chExt cx="1056" cy="528"/>
              </a:xfrm>
            </p:grpSpPr>
            <p:sp>
              <p:nvSpPr>
                <p:cNvPr id="31" name="AutoShape 19"/>
                <p:cNvSpPr>
                  <a:spLocks noChangeArrowheads="1"/>
                </p:cNvSpPr>
                <p:nvPr/>
              </p:nvSpPr>
              <p:spPr bwMode="auto">
                <a:xfrm>
                  <a:off x="1728" y="960"/>
                  <a:ext cx="1056" cy="528"/>
                </a:xfrm>
                <a:prstGeom prst="flowChartProcess">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2" name="Text Box 20"/>
                <p:cNvSpPr txBox="1">
                  <a:spLocks noChangeArrowheads="1"/>
                </p:cNvSpPr>
                <p:nvPr/>
              </p:nvSpPr>
              <p:spPr bwMode="auto">
                <a:xfrm>
                  <a:off x="1728" y="960"/>
                  <a:ext cx="1008"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spcBef>
                      <a:spcPct val="50000"/>
                    </a:spcBef>
                  </a:pPr>
                  <a:r>
                    <a:rPr lang="en-US" sz="1200">
                      <a:solidFill>
                        <a:schemeClr val="tx1"/>
                      </a:solidFill>
                      <a:cs typeface="Arial" pitchFamily="34" charset="0"/>
                    </a:rPr>
                    <a:t>Economic Agent</a:t>
                  </a:r>
                </a:p>
              </p:txBody>
            </p:sp>
            <p:sp>
              <p:nvSpPr>
                <p:cNvPr id="33" name="Line 21"/>
                <p:cNvSpPr>
                  <a:spLocks noChangeShapeType="1"/>
                </p:cNvSpPr>
                <p:nvPr/>
              </p:nvSpPr>
              <p:spPr bwMode="auto">
                <a:xfrm>
                  <a:off x="1728" y="1152"/>
                  <a:ext cx="105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7" name="Group 22"/>
              <p:cNvGrpSpPr>
                <a:grpSpLocks/>
              </p:cNvGrpSpPr>
              <p:nvPr/>
            </p:nvGrpSpPr>
            <p:grpSpPr bwMode="auto">
              <a:xfrm>
                <a:off x="6781800" y="1905000"/>
                <a:ext cx="1676400" cy="1066800"/>
                <a:chOff x="1728" y="960"/>
                <a:chExt cx="1056" cy="528"/>
              </a:xfrm>
            </p:grpSpPr>
            <p:sp>
              <p:nvSpPr>
                <p:cNvPr id="28" name="AutoShape 23"/>
                <p:cNvSpPr>
                  <a:spLocks noChangeArrowheads="1"/>
                </p:cNvSpPr>
                <p:nvPr/>
              </p:nvSpPr>
              <p:spPr bwMode="auto">
                <a:xfrm>
                  <a:off x="1728" y="960"/>
                  <a:ext cx="1056" cy="528"/>
                </a:xfrm>
                <a:prstGeom prst="flowChartProcess">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9" name="Text Box 24"/>
                <p:cNvSpPr txBox="1">
                  <a:spLocks noChangeArrowheads="1"/>
                </p:cNvSpPr>
                <p:nvPr/>
              </p:nvSpPr>
              <p:spPr bwMode="auto">
                <a:xfrm>
                  <a:off x="1728" y="960"/>
                  <a:ext cx="1008"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spcBef>
                      <a:spcPct val="50000"/>
                    </a:spcBef>
                  </a:pPr>
                  <a:r>
                    <a:rPr lang="en-US" sz="1200">
                      <a:solidFill>
                        <a:schemeClr val="tx1"/>
                      </a:solidFill>
                      <a:cs typeface="Arial" pitchFamily="34" charset="0"/>
                    </a:rPr>
                    <a:t>Economic Agent</a:t>
                  </a:r>
                </a:p>
              </p:txBody>
            </p:sp>
            <p:sp>
              <p:nvSpPr>
                <p:cNvPr id="30" name="Line 25"/>
                <p:cNvSpPr>
                  <a:spLocks noChangeShapeType="1"/>
                </p:cNvSpPr>
                <p:nvPr/>
              </p:nvSpPr>
              <p:spPr bwMode="auto">
                <a:xfrm>
                  <a:off x="1728" y="1152"/>
                  <a:ext cx="105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cxnSp>
            <p:nvCxnSpPr>
              <p:cNvPr id="18" name="AutoShape 39"/>
              <p:cNvCxnSpPr>
                <a:cxnSpLocks noChangeShapeType="1"/>
              </p:cNvCxnSpPr>
              <p:nvPr/>
            </p:nvCxnSpPr>
            <p:spPr bwMode="auto">
              <a:xfrm>
                <a:off x="4267200" y="2971800"/>
                <a:ext cx="0" cy="0"/>
              </a:xfrm>
              <a:prstGeom prst="straightConnector1">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cxnSp>
          <p:grpSp>
            <p:nvGrpSpPr>
              <p:cNvPr id="19" name="Group 42"/>
              <p:cNvGrpSpPr>
                <a:grpSpLocks/>
              </p:cNvGrpSpPr>
              <p:nvPr/>
            </p:nvGrpSpPr>
            <p:grpSpPr bwMode="auto">
              <a:xfrm>
                <a:off x="2743200" y="1295400"/>
                <a:ext cx="1676400" cy="838200"/>
                <a:chOff x="1728" y="960"/>
                <a:chExt cx="1056" cy="528"/>
              </a:xfrm>
            </p:grpSpPr>
            <p:sp>
              <p:nvSpPr>
                <p:cNvPr id="25" name="AutoShape 43"/>
                <p:cNvSpPr>
                  <a:spLocks noChangeArrowheads="1"/>
                </p:cNvSpPr>
                <p:nvPr/>
              </p:nvSpPr>
              <p:spPr bwMode="auto">
                <a:xfrm>
                  <a:off x="1728" y="960"/>
                  <a:ext cx="1056" cy="528"/>
                </a:xfrm>
                <a:prstGeom prst="flowChartProcess">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6" name="Text Box 44"/>
                <p:cNvSpPr txBox="1">
                  <a:spLocks noChangeArrowheads="1"/>
                </p:cNvSpPr>
                <p:nvPr/>
              </p:nvSpPr>
              <p:spPr bwMode="auto">
                <a:xfrm>
                  <a:off x="1728" y="960"/>
                  <a:ext cx="1008"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spcBef>
                      <a:spcPct val="50000"/>
                    </a:spcBef>
                  </a:pPr>
                  <a:r>
                    <a:rPr lang="en-US" sz="1200">
                      <a:solidFill>
                        <a:schemeClr val="tx1"/>
                      </a:solidFill>
                      <a:cs typeface="Arial" pitchFamily="34" charset="0"/>
                    </a:rPr>
                    <a:t>Economic Event</a:t>
                  </a:r>
                </a:p>
              </p:txBody>
            </p:sp>
            <p:sp>
              <p:nvSpPr>
                <p:cNvPr id="27" name="Line 45"/>
                <p:cNvSpPr>
                  <a:spLocks noChangeShapeType="1"/>
                </p:cNvSpPr>
                <p:nvPr/>
              </p:nvSpPr>
              <p:spPr bwMode="auto">
                <a:xfrm>
                  <a:off x="1728" y="1152"/>
                  <a:ext cx="105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cxnSp>
            <p:nvCxnSpPr>
              <p:cNvPr id="20" name="AutoShape 46"/>
              <p:cNvCxnSpPr>
                <a:cxnSpLocks noChangeShapeType="1"/>
                <a:stCxn id="27" idx="1"/>
                <a:endCxn id="31" idx="1"/>
              </p:cNvCxnSpPr>
              <p:nvPr/>
            </p:nvCxnSpPr>
            <p:spPr bwMode="auto">
              <a:xfrm flipV="1">
                <a:off x="4419600" y="952500"/>
                <a:ext cx="2347913" cy="661988"/>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21" name="AutoShape 47"/>
              <p:cNvCxnSpPr>
                <a:cxnSpLocks noChangeShapeType="1"/>
                <a:endCxn id="28" idx="1"/>
              </p:cNvCxnSpPr>
              <p:nvPr/>
            </p:nvCxnSpPr>
            <p:spPr bwMode="auto">
              <a:xfrm>
                <a:off x="4419600" y="1798638"/>
                <a:ext cx="2347913" cy="639762"/>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22" name="Line 52"/>
              <p:cNvSpPr>
                <a:spLocks noChangeShapeType="1"/>
              </p:cNvSpPr>
              <p:nvPr/>
            </p:nvSpPr>
            <p:spPr bwMode="auto">
              <a:xfrm flipH="1">
                <a:off x="1143000" y="1828800"/>
                <a:ext cx="16002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3" name="Line 53"/>
              <p:cNvSpPr>
                <a:spLocks noChangeShapeType="1"/>
              </p:cNvSpPr>
              <p:nvPr/>
            </p:nvSpPr>
            <p:spPr bwMode="auto">
              <a:xfrm flipV="1">
                <a:off x="1143000" y="990600"/>
                <a:ext cx="0" cy="838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4" name="Text Box 60"/>
              <p:cNvSpPr txBox="1">
                <a:spLocks noChangeArrowheads="1"/>
              </p:cNvSpPr>
              <p:nvPr/>
            </p:nvSpPr>
            <p:spPr bwMode="auto">
              <a:xfrm>
                <a:off x="4572000" y="2239963"/>
                <a:ext cx="1752600" cy="65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eaLnBrk="1" hangingPunct="1">
                  <a:spcBef>
                    <a:spcPct val="50000"/>
                  </a:spcBef>
                </a:pPr>
                <a:r>
                  <a:rPr lang="en-US" sz="1200" i="1" dirty="0">
                    <a:solidFill>
                      <a:schemeClr val="tx1"/>
                    </a:solidFill>
                    <a:cs typeface="Arial" pitchFamily="34" charset="0"/>
                  </a:rPr>
                  <a:t>Outside</a:t>
                </a:r>
                <a:br>
                  <a:rPr lang="en-US" sz="1200" i="1" dirty="0">
                    <a:solidFill>
                      <a:schemeClr val="tx1"/>
                    </a:solidFill>
                    <a:cs typeface="Arial" pitchFamily="34" charset="0"/>
                  </a:rPr>
                </a:br>
                <a:r>
                  <a:rPr lang="en-US" sz="1200" i="1" dirty="0">
                    <a:solidFill>
                      <a:schemeClr val="tx1"/>
                    </a:solidFill>
                    <a:cs typeface="Arial" pitchFamily="34" charset="0"/>
                  </a:rPr>
                  <a:t>Participate</a:t>
                </a:r>
              </a:p>
            </p:txBody>
          </p:sp>
        </p:grpSp>
        <p:sp>
          <p:nvSpPr>
            <p:cNvPr id="34" name="WordArt 14"/>
            <p:cNvSpPr>
              <a:spLocks noChangeArrowheads="1" noChangeShapeType="1" noTextEdit="1"/>
            </p:cNvSpPr>
            <p:nvPr/>
          </p:nvSpPr>
          <p:spPr bwMode="auto">
            <a:xfrm>
              <a:off x="381000" y="547688"/>
              <a:ext cx="1076325" cy="915987"/>
            </a:xfrm>
            <a:prstGeom prst="rect">
              <a:avLst/>
            </a:prstGeom>
          </p:spPr>
          <p:txBody>
            <a:bodyPr wrap="none" fromWordArt="1">
              <a:prstTxWarp prst="textPlain">
                <a:avLst>
                  <a:gd name="adj" fmla="val 49838"/>
                </a:avLst>
              </a:prstTxWarp>
            </a:bodyPr>
            <a:lstStyle/>
            <a:p>
              <a:r>
                <a:rPr lang="en-US" sz="3600" kern="10">
                  <a:ln w="12700">
                    <a:solidFill>
                      <a:schemeClr val="tx1"/>
                    </a:solidFill>
                    <a:round/>
                    <a:headEnd/>
                    <a:tailEnd/>
                  </a:ln>
                  <a:solidFill>
                    <a:srgbClr val="FF0000"/>
                  </a:solidFill>
                  <a:effectLst>
                    <a:outerShdw dist="35921" dir="2700000" sy="50000" kx="2115830" algn="bl" rotWithShape="0">
                      <a:srgbClr val="C0C0C0">
                        <a:alpha val="79999"/>
                      </a:srgbClr>
                    </a:outerShdw>
                  </a:effectLst>
                  <a:latin typeface="Arial Black"/>
                </a:rPr>
                <a:t>R</a:t>
              </a:r>
            </a:p>
          </p:txBody>
        </p:sp>
        <p:sp>
          <p:nvSpPr>
            <p:cNvPr id="35" name="WordArt 14"/>
            <p:cNvSpPr>
              <a:spLocks noChangeArrowheads="1" noChangeShapeType="1" noTextEdit="1"/>
            </p:cNvSpPr>
            <p:nvPr/>
          </p:nvSpPr>
          <p:spPr bwMode="auto">
            <a:xfrm>
              <a:off x="3240088" y="1620838"/>
              <a:ext cx="1017587" cy="1025525"/>
            </a:xfrm>
            <a:prstGeom prst="rect">
              <a:avLst/>
            </a:prstGeom>
          </p:spPr>
          <p:txBody>
            <a:bodyPr wrap="none" fromWordArt="1">
              <a:prstTxWarp prst="textPlain">
                <a:avLst>
                  <a:gd name="adj" fmla="val 49838"/>
                </a:avLst>
              </a:prstTxWarp>
            </a:bodyPr>
            <a:lstStyle/>
            <a:p>
              <a:r>
                <a:rPr lang="en-US" sz="3600" kern="10">
                  <a:ln w="12700">
                    <a:solidFill>
                      <a:schemeClr val="tx1"/>
                    </a:solidFill>
                    <a:round/>
                    <a:headEnd/>
                    <a:tailEnd/>
                  </a:ln>
                  <a:solidFill>
                    <a:srgbClr val="FF0000"/>
                  </a:solidFill>
                  <a:effectLst>
                    <a:outerShdw dist="35921" dir="2700000" sy="50000" kx="2115830" algn="bl" rotWithShape="0">
                      <a:srgbClr val="C0C0C0">
                        <a:alpha val="79999"/>
                      </a:srgbClr>
                    </a:outerShdw>
                  </a:effectLst>
                  <a:latin typeface="Arial Black"/>
                </a:rPr>
                <a:t>E</a:t>
              </a:r>
            </a:p>
          </p:txBody>
        </p:sp>
        <p:sp>
          <p:nvSpPr>
            <p:cNvPr id="36" name="WordArt 14"/>
            <p:cNvSpPr>
              <a:spLocks noChangeArrowheads="1" noChangeShapeType="1" noTextEdit="1"/>
            </p:cNvSpPr>
            <p:nvPr/>
          </p:nvSpPr>
          <p:spPr bwMode="auto">
            <a:xfrm>
              <a:off x="7038975" y="976313"/>
              <a:ext cx="1114425" cy="1004887"/>
            </a:xfrm>
            <a:prstGeom prst="rect">
              <a:avLst/>
            </a:prstGeom>
          </p:spPr>
          <p:txBody>
            <a:bodyPr wrap="none" fromWordArt="1">
              <a:prstTxWarp prst="textPlain">
                <a:avLst>
                  <a:gd name="adj" fmla="val 49838"/>
                </a:avLst>
              </a:prstTxWarp>
            </a:bodyPr>
            <a:lstStyle/>
            <a:p>
              <a:r>
                <a:rPr lang="en-US" sz="3600" kern="10">
                  <a:ln w="12700">
                    <a:solidFill>
                      <a:schemeClr val="tx1"/>
                    </a:solidFill>
                    <a:round/>
                    <a:headEnd/>
                    <a:tailEnd/>
                  </a:ln>
                  <a:solidFill>
                    <a:srgbClr val="FF0000"/>
                  </a:solidFill>
                  <a:effectLst>
                    <a:outerShdw dist="35921" dir="2700000" sy="50000" kx="2115830" algn="bl" rotWithShape="0">
                      <a:srgbClr val="C0C0C0">
                        <a:alpha val="79999"/>
                      </a:srgbClr>
                    </a:outerShdw>
                  </a:effectLst>
                  <a:latin typeface="Arial Black"/>
                </a:rPr>
                <a:t>A</a:t>
              </a:r>
            </a:p>
          </p:txBody>
        </p:sp>
      </p:grpSp>
    </p:spTree>
    <p:extLst>
      <p:ext uri="{BB962C8B-B14F-4D97-AF65-F5344CB8AC3E}">
        <p14:creationId xmlns:p14="http://schemas.microsoft.com/office/powerpoint/2010/main" val="3185455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643178891"/>
              </p:ext>
            </p:extLst>
          </p:nvPr>
        </p:nvGraphicFramePr>
        <p:xfrm>
          <a:off x="807528" y="671967"/>
          <a:ext cx="7110730" cy="2194560"/>
        </p:xfrm>
        <a:graphic>
          <a:graphicData uri="http://schemas.openxmlformats.org/drawingml/2006/table">
            <a:tbl>
              <a:tblPr firstRow="1" firstCol="1" bandRow="1"/>
              <a:tblGrid>
                <a:gridCol w="942340"/>
                <a:gridCol w="900430"/>
                <a:gridCol w="1619885"/>
                <a:gridCol w="1391285"/>
                <a:gridCol w="1035050"/>
                <a:gridCol w="1221740"/>
              </a:tblGrid>
              <a:tr h="0">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SC_ID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SC_Date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Nbr_Items_Presented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Overall_Reception</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Customer_ID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Salesperson_ID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SC171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04/02/2016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Favorable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C0000001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E00008</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SC185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04/02/2016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Neutral</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C0000715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SC201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04/09/2016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Favorable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C0009032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SC222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04/12/2016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Unfavorable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C0000001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E00008</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SC234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04/12/2016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Favorable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C0001012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E00011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SC410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04/20/2016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Neutral</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C0000047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E00011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SC502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04/29/2016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Favorable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C0010230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SC617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05/01/2016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Favorable</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C0009032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E00002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SC620</a:t>
                      </a: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05/01/2016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Favorable</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C0000001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E00008</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771192" y="394968"/>
            <a:ext cx="283323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Sales Call</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258432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22926391"/>
              </p:ext>
            </p:extLst>
          </p:nvPr>
        </p:nvGraphicFramePr>
        <p:xfrm>
          <a:off x="766861" y="1340670"/>
          <a:ext cx="7022450" cy="4389120"/>
        </p:xfrm>
        <a:graphic>
          <a:graphicData uri="http://schemas.openxmlformats.org/drawingml/2006/table">
            <a:tbl>
              <a:tblPr firstRow="1" firstCol="1" bandRow="1"/>
              <a:tblGrid>
                <a:gridCol w="903381"/>
                <a:gridCol w="963187"/>
                <a:gridCol w="1416451"/>
                <a:gridCol w="3739431"/>
              </a:tblGrid>
              <a:tr h="181306">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SC_ID</a:t>
                      </a:r>
                      <a:endParaRPr lang="en-US" sz="1200" dirty="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SKU</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Quoted_Sell_Price</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Customer_Reaction</a:t>
                      </a:r>
                      <a:endParaRPr lang="en-US" sz="1200" dirty="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SC171</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GB1</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$310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Ordered on the spot</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SC171</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PM17</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$9</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Ordered on the spot</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SC185</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X4005</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$2,250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Unsure if rugged enough, but maybe</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SC185</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X9002</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$9,420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Too expensive, but nice machine</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SC201</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GB2</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$940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Likes a lot, concerned about price</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SC201</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DE01</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$5</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Will probably buy next month</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SC201</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MF17</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$15</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Will probably buy next month</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SC222</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X4005</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$2,250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Not impressed at all</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SC222</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MF17</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$15</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Likes for cleaning glassboard bought but didn’t order</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SC234</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X4005</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$2,250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Ordered on the spot</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SC234</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X9002</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$9,420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Ordered on the spot</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SC410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GB1</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$300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Not sure – likes some things, may be too small</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SC410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MF17</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$15</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Cleans well, pricy for a simple cloth</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SC410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PM17</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$9</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Interested, depends on whether buys the GB1</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SC502</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QC24</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$450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Ordered on the spot</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SC502</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QC24L</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$750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Ordered on the spot</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SC502</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GB1</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$310</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Not sure</a:t>
                      </a:r>
                      <a:endParaRPr lang="en-US" sz="1200">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SC617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GB1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Liked, not yet ready to order</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SC617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QC24</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$450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Liked, not yet ready to order</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SC617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PM17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$9</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Liked, not yet ready to order</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SC620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QC24</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$460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Will likely order soon</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SC620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QC24L</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$780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Will likely</a:t>
                      </a:r>
                      <a:r>
                        <a:rPr lang="en-US" sz="1200" baseline="0" dirty="0" smtClean="0">
                          <a:solidFill>
                            <a:srgbClr val="FF0000"/>
                          </a:solidFill>
                          <a:effectLst/>
                          <a:latin typeface="Arial" panose="020B0604020202020204" pitchFamily="34" charset="0"/>
                          <a:ea typeface="Times New Roman" panose="02020603050405020304" pitchFamily="18" charset="0"/>
                        </a:rPr>
                        <a:t> order soon</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306">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7990" marR="679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766536" y="9683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Proposition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034549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962401563"/>
              </p:ext>
            </p:extLst>
          </p:nvPr>
        </p:nvGraphicFramePr>
        <p:xfrm>
          <a:off x="379821" y="464900"/>
          <a:ext cx="7530802" cy="1854662"/>
        </p:xfrm>
        <a:graphic>
          <a:graphicData uri="http://schemas.openxmlformats.org/drawingml/2006/table">
            <a:tbl>
              <a:tblPr firstRow="1" firstCol="1" bandRow="1"/>
              <a:tblGrid>
                <a:gridCol w="1254907"/>
                <a:gridCol w="1254907"/>
                <a:gridCol w="1254907"/>
                <a:gridCol w="1254907"/>
                <a:gridCol w="1255587"/>
                <a:gridCol w="1255587"/>
              </a:tblGrid>
              <a:tr h="208742">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SO_ID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SO_Date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SO_Amount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ShippingCharge</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Customer_ID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err="1" smtClean="0">
                          <a:effectLst/>
                          <a:latin typeface="Arial" panose="020B0604020202020204" pitchFamily="34" charset="0"/>
                          <a:ea typeface="Times New Roman" panose="02020603050405020304" pitchFamily="18" charset="0"/>
                        </a:rPr>
                        <a:t>Salesperson_ID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398">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SO97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04/02/2016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$5,200.00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$145.00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C0000001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E00008</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398">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SO142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04/12/2016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$14,000.00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$80.00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C0001012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E00011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398">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SO210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04/29/2016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$2,500.00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$100.00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C0010230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398">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SO244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04/30/2016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$340.00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C0010230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398">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SO252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05/02/2016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$6,680.00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C0009032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E00002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398">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SO265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05/05/2016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$3,500.00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$100.00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C0000001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E00008</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398">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SO321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05/08/2016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$8,220.00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$160.00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C0000047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E00011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398">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398">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379186" y="25241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Sale Order</a:t>
            </a:r>
            <a:endParaRPr kumimoji="0" lang="en-US" altLang="en-US"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423734528"/>
              </p:ext>
            </p:extLst>
          </p:nvPr>
        </p:nvGraphicFramePr>
        <p:xfrm>
          <a:off x="379186" y="3452257"/>
          <a:ext cx="2339975" cy="1645920"/>
        </p:xfrm>
        <a:graphic>
          <a:graphicData uri="http://schemas.openxmlformats.org/drawingml/2006/table">
            <a:tbl>
              <a:tblPr firstRow="1" firstCol="1" bandRow="1"/>
              <a:tblGrid>
                <a:gridCol w="1139825"/>
                <a:gridCol w="1200150"/>
              </a:tblGrid>
              <a:tr h="0">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SC_ID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SC171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SO97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SC234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SO142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SC502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SO210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SC502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SO244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SC617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SO252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SC620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SO265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379187" y="3159418"/>
            <a:ext cx="248097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FulfillmentSCSO</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649168648"/>
              </p:ext>
            </p:extLst>
          </p:nvPr>
        </p:nvGraphicFramePr>
        <p:xfrm>
          <a:off x="3788454" y="2661641"/>
          <a:ext cx="5311775" cy="4023360"/>
        </p:xfrm>
        <a:graphic>
          <a:graphicData uri="http://schemas.openxmlformats.org/drawingml/2006/table">
            <a:tbl>
              <a:tblPr firstRow="1" firstCol="1" bandRow="1"/>
              <a:tblGrid>
                <a:gridCol w="1139825"/>
                <a:gridCol w="1200150"/>
                <a:gridCol w="1371600"/>
                <a:gridCol w="1600200"/>
              </a:tblGrid>
              <a:tr h="0">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SO_ID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SKU</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Ordered_Quantity</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Ordered_Sell_Price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SO97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GB1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$310.00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SO97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PM17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$9.00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SO97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CP10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50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$34.00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SO97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PN42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5.00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SO142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X4005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$2,250.00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SO142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X9002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$9,420.00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SO210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QC24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$450.00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SO210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QC24L</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$750.00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SO244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GB1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$310.00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SO252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GB1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$300.00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SO252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PM17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20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$9.00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SO252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CP10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$20.00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SO252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QC24</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SO265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QC24</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$460.00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SO265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QC24L</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$780.00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SO321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GB1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$300.00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SO321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GB2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$940.00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SO321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MF17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$15.00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SO321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PM17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$9.00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3"/>
          <p:cNvSpPr>
            <a:spLocks noChangeArrowheads="1"/>
          </p:cNvSpPr>
          <p:nvPr/>
        </p:nvSpPr>
        <p:spPr bwMode="auto">
          <a:xfrm>
            <a:off x="3714023" y="2395275"/>
            <a:ext cx="776174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Reservation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586732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249361217"/>
              </p:ext>
            </p:extLst>
          </p:nvPr>
        </p:nvGraphicFramePr>
        <p:xfrm>
          <a:off x="565635" y="491740"/>
          <a:ext cx="7034530" cy="2011680"/>
        </p:xfrm>
        <a:graphic>
          <a:graphicData uri="http://schemas.openxmlformats.org/drawingml/2006/table">
            <a:tbl>
              <a:tblPr firstRow="1" firstCol="1" bandRow="1"/>
              <a:tblGrid>
                <a:gridCol w="1156970"/>
                <a:gridCol w="1163955"/>
                <a:gridCol w="1168400"/>
                <a:gridCol w="1155065"/>
                <a:gridCol w="1168400"/>
                <a:gridCol w="1221740"/>
              </a:tblGrid>
              <a:tr h="0">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Sale_ID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Sale_Date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Sale_Amount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Customer_ID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Salesperson_ID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04/06/2016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$4,820.00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SO97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C0000001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E00008</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S156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04/15/2016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$14,000.00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SO142</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C0001012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E00011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05/03/2016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$2,500.00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SO210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C0010230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S260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05/04/2016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$340.00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SO244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C0010230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E00002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S265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05/04/2016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$330.00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SO97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C0000001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E00008</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S277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05/05/2016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$6,680.00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SO252</a:t>
                      </a: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C0009032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E00002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S291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05/06/2016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$2,200.00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SO265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C0000001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E00008</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S317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05/08/2016</a:t>
                      </a: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$1,200.00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SO265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C0000001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E00008</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544369" y="252389"/>
            <a:ext cx="349600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Sale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662925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25570528"/>
              </p:ext>
            </p:extLst>
          </p:nvPr>
        </p:nvGraphicFramePr>
        <p:xfrm>
          <a:off x="603023" y="694214"/>
          <a:ext cx="4911725" cy="4023360"/>
        </p:xfrm>
        <a:graphic>
          <a:graphicData uri="http://schemas.openxmlformats.org/drawingml/2006/table">
            <a:tbl>
              <a:tblPr firstRow="1" firstCol="1" bandRow="1"/>
              <a:tblGrid>
                <a:gridCol w="1139825"/>
                <a:gridCol w="1143000"/>
                <a:gridCol w="1200150"/>
                <a:gridCol w="1428750"/>
              </a:tblGrid>
              <a:tr h="0">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SKU</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Quantity_Sold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Actual_Sell_Price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GB1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$310.00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PM17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$9.00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CP10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40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$33.00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PN42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$5.00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X4005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S156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$2,250.00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X9002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S156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$9,420.00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QC24L</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$750.00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QC24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$450.00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GB1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S260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$310.00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CP10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S265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$33.00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GB1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S277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$300.00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PM17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S277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20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$9.00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CP10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S277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$20.00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QC24</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S277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QC24</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S291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QC24L</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S291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$750.00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QC24</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S317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QC24L</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S317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$750.00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496699" y="417215"/>
            <a:ext cx="471325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StockflowITS</a:t>
            </a:r>
            <a:endParaRPr kumimoji="0" lang="en-US" altLang="en-US"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938170984"/>
              </p:ext>
            </p:extLst>
          </p:nvPr>
        </p:nvGraphicFramePr>
        <p:xfrm>
          <a:off x="5953352" y="694214"/>
          <a:ext cx="3768725" cy="3657600"/>
        </p:xfrm>
        <a:graphic>
          <a:graphicData uri="http://schemas.openxmlformats.org/drawingml/2006/table">
            <a:tbl>
              <a:tblPr firstRow="1" firstCol="1" bandRow="1"/>
              <a:tblGrid>
                <a:gridCol w="1254125"/>
                <a:gridCol w="1143000"/>
                <a:gridCol w="1371600"/>
              </a:tblGrid>
              <a:tr h="0">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Serial_Number</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Actual_Sell_Price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81Xu3112-31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S156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$2,250.00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44Xyj915-274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S156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$2,250.00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9731Xu4-3216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S156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$9,420.00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3125LP-50276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$750.00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8751LQ-31056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$750.00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8316YW-31569</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$450.00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3516YK-63189</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$450.00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1235YG-13265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S277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3153YZ-31569</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S277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7315YL-31590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S277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6315YJ-13256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S291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9315YP-93561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S291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8315YQ-83156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S291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$750.00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3153YJ-53168</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S317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4725LY-53165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S317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$750.00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5909808" y="35755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StockflowIS</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246546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43962698"/>
              </p:ext>
            </p:extLst>
          </p:nvPr>
        </p:nvGraphicFramePr>
        <p:xfrm>
          <a:off x="523648" y="595777"/>
          <a:ext cx="7051675" cy="2011680"/>
        </p:xfrm>
        <a:graphic>
          <a:graphicData uri="http://schemas.openxmlformats.org/drawingml/2006/table">
            <a:tbl>
              <a:tblPr firstRow="1" firstCol="1" bandRow="1"/>
              <a:tblGrid>
                <a:gridCol w="1205865"/>
                <a:gridCol w="1247775"/>
                <a:gridCol w="1298575"/>
                <a:gridCol w="1111250"/>
                <a:gridCol w="1094105"/>
                <a:gridCol w="1094105"/>
              </a:tblGrid>
              <a:tr h="0">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CR_ID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CR_Date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CR_Amount</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Cash_Acct_ID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Cashier_ID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Customer_ID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01/01/2016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$350,000.00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4</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E00007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01/01/2016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$150,000.00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E00007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CR121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04/24/2016</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$13,720.00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E00013</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C0001012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CR145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04/29/2016</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$4,820.00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5</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E00013</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C0000001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CR196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05/15/2016</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$330.00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E00007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C0000001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CR170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05/08/2016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$8,220.00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E00013</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C0000047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CR179</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05/13/2016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$6,370.00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E00013</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C0009032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CR188</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05/15/2016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$3,332.00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5</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E00007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C0000001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1"/>
          <p:cNvSpPr>
            <a:spLocks noChangeArrowheads="1"/>
          </p:cNvSpPr>
          <p:nvPr/>
        </p:nvSpPr>
        <p:spPr bwMode="auto">
          <a:xfrm>
            <a:off x="491750" y="351385"/>
            <a:ext cx="466504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Cash Receipt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535782207"/>
              </p:ext>
            </p:extLst>
          </p:nvPr>
        </p:nvGraphicFramePr>
        <p:xfrm>
          <a:off x="513016" y="2914037"/>
          <a:ext cx="4968875" cy="1645920"/>
        </p:xfrm>
        <a:graphic>
          <a:graphicData uri="http://schemas.openxmlformats.org/drawingml/2006/table">
            <a:tbl>
              <a:tblPr firstRow="1" firstCol="1" bandRow="1"/>
              <a:tblGrid>
                <a:gridCol w="1196975"/>
                <a:gridCol w="1257300"/>
                <a:gridCol w="1257300"/>
                <a:gridCol w="1257300"/>
              </a:tblGrid>
              <a:tr h="0">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Sale_ID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Amount_Applied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Sale_Discount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S156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CR121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$14,000.00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$280.00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S102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CR145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$4,820.00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S265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CR196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$330.00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r>
                        <a:rPr lang="en-US" sz="1200" dirty="0" smtClean="0">
                          <a:solidFill>
                            <a:srgbClr val="FF0000"/>
                          </a:solidFill>
                          <a:effectLst/>
                          <a:latin typeface="Arial" panose="020B0604020202020204" pitchFamily="34" charset="0"/>
                          <a:ea typeface="Times New Roman" panose="02020603050405020304" pitchFamily="18" charset="0"/>
                        </a:rPr>
                        <a:t>S277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CR179</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$6,500.00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$130.00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S291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CR188</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$2,200.00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$44.00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S317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CR188</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$1,200.00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$22.00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470485" y="2684722"/>
            <a:ext cx="417594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Duality</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252550676"/>
              </p:ext>
            </p:extLst>
          </p:nvPr>
        </p:nvGraphicFramePr>
        <p:xfrm>
          <a:off x="523648" y="5023437"/>
          <a:ext cx="3597275" cy="1280160"/>
        </p:xfrm>
        <a:graphic>
          <a:graphicData uri="http://schemas.openxmlformats.org/drawingml/2006/table">
            <a:tbl>
              <a:tblPr firstRow="1" firstCol="1" bandRow="1"/>
              <a:tblGrid>
                <a:gridCol w="1139825"/>
                <a:gridCol w="1143000"/>
                <a:gridCol w="1314450"/>
              </a:tblGrid>
              <a:tr h="0">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SO_ID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Amount_Applied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SO97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CR145</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$4,820.00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SO97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CR196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$330.00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SO142</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CR121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$14,000.00</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SO321</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CR170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$8,220.00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Rectangle 2"/>
          <p:cNvSpPr>
            <a:spLocks noChangeArrowheads="1"/>
          </p:cNvSpPr>
          <p:nvPr/>
        </p:nvSpPr>
        <p:spPr bwMode="auto">
          <a:xfrm>
            <a:off x="470485" y="468492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Fulfillment SOCR</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719674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066774932"/>
              </p:ext>
            </p:extLst>
          </p:nvPr>
        </p:nvGraphicFramePr>
        <p:xfrm>
          <a:off x="699498" y="695328"/>
          <a:ext cx="6308090" cy="914400"/>
        </p:xfrm>
        <a:graphic>
          <a:graphicData uri="http://schemas.openxmlformats.org/drawingml/2006/table">
            <a:tbl>
              <a:tblPr firstRow="1" firstCol="1" bandRow="1"/>
              <a:tblGrid>
                <a:gridCol w="1195070"/>
                <a:gridCol w="1314450"/>
                <a:gridCol w="1541780"/>
                <a:gridCol w="1035050"/>
                <a:gridCol w="1221740"/>
              </a:tblGrid>
              <a:tr h="0">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SaleReturn_ID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SaleReturn_Date</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SaleReturn_Amount</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Customer_ID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Salesperson_ID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SR17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5/10/2016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$750.00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C0010230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effectLst/>
                          <a:latin typeface="Arial" panose="020B0604020202020204" pitchFamily="34" charset="0"/>
                          <a:ea typeface="Times New Roman" panose="02020603050405020304" pitchFamily="18" charset="0"/>
                        </a:rPr>
                        <a:t>E00002</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r>
                        <a:rPr lang="en-US" sz="1200" dirty="0" smtClean="0">
                          <a:solidFill>
                            <a:srgbClr val="FF0000"/>
                          </a:solidFill>
                          <a:effectLst/>
                          <a:latin typeface="Arial" panose="020B0604020202020204" pitchFamily="34" charset="0"/>
                          <a:ea typeface="Times New Roman" panose="02020603050405020304" pitchFamily="18" charset="0"/>
                        </a:rPr>
                        <a:t>SR18</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05/11/2016</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$180.00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C0009032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E00002</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646016" y="456334"/>
            <a:ext cx="593553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Sale Return</a:t>
            </a:r>
            <a:endParaRPr kumimoji="0" lang="en-US" altLang="en-US"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498478819"/>
              </p:ext>
            </p:extLst>
          </p:nvPr>
        </p:nvGraphicFramePr>
        <p:xfrm>
          <a:off x="699498" y="2207177"/>
          <a:ext cx="4340225" cy="914400"/>
        </p:xfrm>
        <a:graphic>
          <a:graphicData uri="http://schemas.openxmlformats.org/drawingml/2006/table">
            <a:tbl>
              <a:tblPr firstRow="1" firstCol="1" bandRow="1"/>
              <a:tblGrid>
                <a:gridCol w="1196975"/>
                <a:gridCol w="1314450"/>
                <a:gridCol w="1828800"/>
              </a:tblGrid>
              <a:tr h="0">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Sale_ID</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SaleReturn_ID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Return_Amount_Applied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S221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SR17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$750.00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r>
                        <a:rPr lang="en-US" sz="1200" dirty="0" smtClean="0">
                          <a:solidFill>
                            <a:srgbClr val="FF0000"/>
                          </a:solidFill>
                          <a:effectLst/>
                          <a:latin typeface="Arial" panose="020B0604020202020204" pitchFamily="34" charset="0"/>
                          <a:ea typeface="Times New Roman" panose="02020603050405020304" pitchFamily="18" charset="0"/>
                        </a:rPr>
                        <a:t>S277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SR18</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$180.00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3"/>
          <p:cNvSpPr>
            <a:spLocks noChangeArrowheads="1"/>
          </p:cNvSpPr>
          <p:nvPr/>
        </p:nvSpPr>
        <p:spPr bwMode="auto">
          <a:xfrm>
            <a:off x="646334" y="1957823"/>
            <a:ext cx="394693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ReversalSSR</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313751862"/>
              </p:ext>
            </p:extLst>
          </p:nvPr>
        </p:nvGraphicFramePr>
        <p:xfrm>
          <a:off x="678233" y="3812490"/>
          <a:ext cx="3883025" cy="731520"/>
        </p:xfrm>
        <a:graphic>
          <a:graphicData uri="http://schemas.openxmlformats.org/drawingml/2006/table">
            <a:tbl>
              <a:tblPr firstRow="1" firstCol="1" bandRow="1"/>
              <a:tblGrid>
                <a:gridCol w="1196975"/>
                <a:gridCol w="1314450"/>
                <a:gridCol w="1371600"/>
              </a:tblGrid>
              <a:tr h="0">
                <a:tc>
                  <a:txBody>
                    <a:bodyPr/>
                    <a:lstStyle/>
                    <a:p>
                      <a:pPr marL="0" marR="0">
                        <a:spcBef>
                          <a:spcPts val="0"/>
                        </a:spcBef>
                        <a:spcAft>
                          <a:spcPts val="0"/>
                        </a:spcAft>
                      </a:pPr>
                      <a:r>
                        <a:rPr lang="en-US" sz="1200" dirty="0" err="1">
                          <a:effectLst/>
                          <a:latin typeface="Arial" panose="020B0604020202020204" pitchFamily="34" charset="0"/>
                          <a:ea typeface="Times New Roman" panose="02020603050405020304" pitchFamily="18" charset="0"/>
                        </a:rPr>
                        <a:t>SerialNumber</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SaleReturn_ID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UnitPriceCredited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3125LP-50276</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SR17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$750.00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Rectangle 4"/>
          <p:cNvSpPr>
            <a:spLocks noChangeArrowheads="1"/>
          </p:cNvSpPr>
          <p:nvPr/>
        </p:nvSpPr>
        <p:spPr bwMode="auto">
          <a:xfrm>
            <a:off x="635702" y="3562187"/>
            <a:ext cx="365985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StockflowISR</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092204174"/>
              </p:ext>
            </p:extLst>
          </p:nvPr>
        </p:nvGraphicFramePr>
        <p:xfrm>
          <a:off x="674853" y="5248367"/>
          <a:ext cx="5254625" cy="914400"/>
        </p:xfrm>
        <a:graphic>
          <a:graphicData uri="http://schemas.openxmlformats.org/drawingml/2006/table">
            <a:tbl>
              <a:tblPr firstRow="1" firstCol="1" bandRow="1"/>
              <a:tblGrid>
                <a:gridCol w="1196975"/>
                <a:gridCol w="1314450"/>
                <a:gridCol w="1371600"/>
                <a:gridCol w="1371600"/>
              </a:tblGrid>
              <a:tr h="0">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rPr>
                        <a:t>SKU</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SaleReturn_ID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UnitPriceCredited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QuantityReturned</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QC24L</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rPr>
                        <a:t>SR17</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$750.00</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effectLst/>
                          <a:latin typeface="Arial" panose="020B0604020202020204" pitchFamily="34"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r>
                        <a:rPr lang="en-US" sz="1200" dirty="0" smtClean="0">
                          <a:solidFill>
                            <a:srgbClr val="FF0000"/>
                          </a:solidFill>
                          <a:effectLst/>
                          <a:latin typeface="Arial" panose="020B0604020202020204" pitchFamily="34" charset="0"/>
                          <a:ea typeface="Times New Roman" panose="02020603050405020304" pitchFamily="18" charset="0"/>
                        </a:rPr>
                        <a:t>PM17</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SR18</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$9.00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smtClean="0">
                          <a:solidFill>
                            <a:srgbClr val="FF0000"/>
                          </a:solidFill>
                          <a:effectLst/>
                          <a:latin typeface="Arial" panose="020B0604020202020204" pitchFamily="34" charset="0"/>
                          <a:ea typeface="Times New Roman" panose="02020603050405020304" pitchFamily="18" charset="0"/>
                        </a:rPr>
                        <a:t>20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a:solidFill>
                            <a:srgbClr val="FF0000"/>
                          </a:solidFill>
                          <a:effectLst/>
                          <a:latin typeface="Arial" panose="020B0604020202020204" pitchFamily="34" charset="0"/>
                          <a:ea typeface="Times New Roman" panose="02020603050405020304" pitchFamily="18" charset="0"/>
                        </a:rPr>
                        <a:t> </a:t>
                      </a:r>
                      <a:endParaRPr lang="en-US" sz="120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rPr>
                        <a:t> </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Rectangle 5"/>
          <p:cNvSpPr>
            <a:spLocks noChangeArrowheads="1"/>
          </p:cNvSpPr>
          <p:nvPr/>
        </p:nvSpPr>
        <p:spPr bwMode="auto">
          <a:xfrm>
            <a:off x="334612" y="4595717"/>
            <a:ext cx="4226646" cy="1569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010" tIns="457056" rIns="365010" bIns="45705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err="1"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StockflowITSR</a:t>
            </a:r>
            <a:endPar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r>
            <a:br>
              <a:rPr kumimoji="0" lang="en-US" altLang="en-US" sz="12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b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483634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Sales April 11 – May 10, 2016</a:t>
            </a:r>
            <a:endParaRPr lang="en-US" dirty="0"/>
          </a:p>
        </p:txBody>
      </p:sp>
      <p:sp>
        <p:nvSpPr>
          <p:cNvPr id="3" name="Content Placeholder 2"/>
          <p:cNvSpPr>
            <a:spLocks noGrp="1"/>
          </p:cNvSpPr>
          <p:nvPr>
            <p:ph idx="1"/>
          </p:nvPr>
        </p:nvSpPr>
        <p:spPr/>
        <p:txBody>
          <a:bodyPr>
            <a:normAutofit lnSpcReduction="10000"/>
          </a:bodyPr>
          <a:lstStyle/>
          <a:p>
            <a:r>
              <a:rPr lang="en-US" dirty="0" smtClean="0"/>
              <a:t>Sales Revenue April 11 – May 10, 2016 = $27,250 (sum sale amount column in sale table for sale dates in that range)</a:t>
            </a:r>
          </a:p>
          <a:p>
            <a:r>
              <a:rPr lang="en-US" dirty="0" smtClean="0"/>
              <a:t>Sales Returns April 11 – May 10, 2016 = $750 (sum sale return amount column in sale return table for sale return dates in that range)</a:t>
            </a:r>
          </a:p>
          <a:p>
            <a:r>
              <a:rPr lang="en-US" dirty="0" smtClean="0"/>
              <a:t>Sales Discounts April 11 – May 10, 2016 = $280 (combine </a:t>
            </a:r>
            <a:r>
              <a:rPr lang="en-US" dirty="0" err="1" smtClean="0"/>
              <a:t>DualitySCR</a:t>
            </a:r>
            <a:r>
              <a:rPr lang="en-US" dirty="0" smtClean="0"/>
              <a:t> table with Cash Receipt and Sales tables to find Cash receipts received in that date range applicable to sales made prior to May 10 and sum those meeting the criteria in the Discount Amount column in the </a:t>
            </a:r>
            <a:r>
              <a:rPr lang="en-US" dirty="0" err="1" smtClean="0"/>
              <a:t>DualitySCR</a:t>
            </a:r>
            <a:r>
              <a:rPr lang="en-US" dirty="0" smtClean="0"/>
              <a:t> table)</a:t>
            </a:r>
          </a:p>
          <a:p>
            <a:r>
              <a:rPr lang="en-US" dirty="0" smtClean="0">
                <a:solidFill>
                  <a:srgbClr val="FF0000"/>
                </a:solidFill>
              </a:rPr>
              <a:t>Net Sales April 11 – May 10, 2016 = $27,250 - $750 - $280 = $26,220</a:t>
            </a:r>
          </a:p>
        </p:txBody>
      </p:sp>
    </p:spTree>
    <p:extLst>
      <p:ext uri="{BB962C8B-B14F-4D97-AF65-F5344CB8AC3E}">
        <p14:creationId xmlns:p14="http://schemas.microsoft.com/office/powerpoint/2010/main" val="16427672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Accounts Receivable as of May 10, 2016</a:t>
            </a:r>
            <a:endParaRPr lang="en-US" dirty="0"/>
          </a:p>
        </p:txBody>
      </p:sp>
      <p:sp>
        <p:nvSpPr>
          <p:cNvPr id="3" name="Content Placeholder 2"/>
          <p:cNvSpPr>
            <a:spLocks noGrp="1"/>
          </p:cNvSpPr>
          <p:nvPr>
            <p:ph idx="1"/>
          </p:nvPr>
        </p:nvSpPr>
        <p:spPr/>
        <p:txBody>
          <a:bodyPr/>
          <a:lstStyle/>
          <a:p>
            <a:r>
              <a:rPr lang="en-US" dirty="0" smtClean="0"/>
              <a:t>Cumulative Net Sales through May 10, 2016</a:t>
            </a:r>
          </a:p>
          <a:p>
            <a:pPr lvl="1"/>
            <a:r>
              <a:rPr lang="en-US" dirty="0" smtClean="0"/>
              <a:t>Similar procedures to prior slide, just different date constraints</a:t>
            </a:r>
          </a:p>
          <a:p>
            <a:pPr lvl="1"/>
            <a:r>
              <a:rPr lang="en-US" dirty="0" smtClean="0"/>
              <a:t>Gross sales through 5/10/2016 = $32,070</a:t>
            </a:r>
          </a:p>
          <a:p>
            <a:pPr lvl="1"/>
            <a:r>
              <a:rPr lang="en-US" dirty="0" smtClean="0"/>
              <a:t>Returns through 5/10/2016 = $750</a:t>
            </a:r>
          </a:p>
          <a:p>
            <a:pPr lvl="1"/>
            <a:r>
              <a:rPr lang="en-US" dirty="0" smtClean="0"/>
              <a:t>Discounts through 5/10/2016 = $280</a:t>
            </a:r>
          </a:p>
          <a:p>
            <a:pPr lvl="1"/>
            <a:r>
              <a:rPr lang="en-US" dirty="0" smtClean="0"/>
              <a:t>Net Sales through 5/10/2016 = $32,070 - $750 - $280 = $31,040</a:t>
            </a:r>
          </a:p>
          <a:p>
            <a:r>
              <a:rPr lang="en-US" dirty="0" smtClean="0"/>
              <a:t>Cash Receipts Applied to Sales through May 10, 2016 = $18,820</a:t>
            </a:r>
          </a:p>
          <a:p>
            <a:pPr lvl="1"/>
            <a:r>
              <a:rPr lang="en-US" dirty="0" smtClean="0"/>
              <a:t>(sum amount applied column in </a:t>
            </a:r>
            <a:r>
              <a:rPr lang="en-US" dirty="0" err="1" smtClean="0"/>
              <a:t>DualitySCR</a:t>
            </a:r>
            <a:r>
              <a:rPr lang="en-US" dirty="0" smtClean="0"/>
              <a:t> table after joining </a:t>
            </a:r>
            <a:r>
              <a:rPr lang="en-US" dirty="0" err="1" smtClean="0"/>
              <a:t>DualitySCR</a:t>
            </a:r>
            <a:r>
              <a:rPr lang="en-US" dirty="0" smtClean="0"/>
              <a:t> to Cash Receipts table and constraining the cash receipt date to be &lt;= May 10)</a:t>
            </a:r>
          </a:p>
          <a:p>
            <a:r>
              <a:rPr lang="en-US" dirty="0" smtClean="0">
                <a:solidFill>
                  <a:srgbClr val="FF0000"/>
                </a:solidFill>
              </a:rPr>
              <a:t>Accounts Receivable = $31,040 - $18,820 = $12,220</a:t>
            </a:r>
            <a:endParaRPr lang="en-US" dirty="0">
              <a:solidFill>
                <a:srgbClr val="FF0000"/>
              </a:solidFill>
            </a:endParaRPr>
          </a:p>
        </p:txBody>
      </p:sp>
    </p:spTree>
    <p:extLst>
      <p:ext uri="{BB962C8B-B14F-4D97-AF65-F5344CB8AC3E}">
        <p14:creationId xmlns:p14="http://schemas.microsoft.com/office/powerpoint/2010/main" val="17457903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Unearned Revenue as of May 10, 2016</a:t>
            </a:r>
            <a:endParaRPr lang="en-US" dirty="0"/>
          </a:p>
        </p:txBody>
      </p:sp>
      <p:sp>
        <p:nvSpPr>
          <p:cNvPr id="3" name="Content Placeholder 2"/>
          <p:cNvSpPr>
            <a:spLocks noGrp="1"/>
          </p:cNvSpPr>
          <p:nvPr>
            <p:ph idx="1"/>
          </p:nvPr>
        </p:nvSpPr>
        <p:spPr/>
        <p:txBody>
          <a:bodyPr/>
          <a:lstStyle/>
          <a:p>
            <a:r>
              <a:rPr lang="en-US" dirty="0" smtClean="0"/>
              <a:t>Cash Receipts applicable to sale orders that were unfulfilled as of May 10</a:t>
            </a:r>
          </a:p>
          <a:p>
            <a:r>
              <a:rPr lang="en-US" dirty="0" smtClean="0"/>
              <a:t>Use Cash Receipts, Fulfillment SOCR, Sales Order, and Sale</a:t>
            </a:r>
          </a:p>
          <a:p>
            <a:r>
              <a:rPr lang="en-US" dirty="0" smtClean="0"/>
              <a:t>Sum Amount Applied from Fulfillment SOCR after joining </a:t>
            </a:r>
            <a:r>
              <a:rPr lang="en-US" dirty="0" err="1" smtClean="0"/>
              <a:t>FulfillmentSOCR</a:t>
            </a:r>
            <a:r>
              <a:rPr lang="en-US" dirty="0" smtClean="0"/>
              <a:t> to Cash Receipts where CR date &lt;= May 10, 2016 and subtract any related Sale amounts (joining on SO_ID) where Sale date &lt;= May 10, 2016</a:t>
            </a:r>
          </a:p>
          <a:p>
            <a:r>
              <a:rPr lang="en-US" dirty="0" smtClean="0">
                <a:solidFill>
                  <a:srgbClr val="FF0000"/>
                </a:solidFill>
              </a:rPr>
              <a:t>$27,370 - $19,150 = $8,220</a:t>
            </a:r>
            <a:endParaRPr lang="en-US" dirty="0">
              <a:solidFill>
                <a:srgbClr val="FF0000"/>
              </a:solidFill>
            </a:endParaRPr>
          </a:p>
        </p:txBody>
      </p:sp>
    </p:spTree>
    <p:extLst>
      <p:ext uri="{BB962C8B-B14F-4D97-AF65-F5344CB8AC3E}">
        <p14:creationId xmlns:p14="http://schemas.microsoft.com/office/powerpoint/2010/main" val="1786315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8229600" cy="1143000"/>
          </a:xfrm>
        </p:spPr>
        <p:txBody>
          <a:bodyPr>
            <a:normAutofit/>
          </a:bodyPr>
          <a:lstStyle/>
          <a:p>
            <a:r>
              <a:rPr lang="en-US" sz="4800" b="1" dirty="0">
                <a:solidFill>
                  <a:srgbClr val="100C6A"/>
                </a:solidFill>
              </a:rPr>
              <a:t>Why Teach REA? Reason #9</a:t>
            </a:r>
          </a:p>
        </p:txBody>
      </p:sp>
      <p:sp>
        <p:nvSpPr>
          <p:cNvPr id="3" name="Content Placeholder 2"/>
          <p:cNvSpPr>
            <a:spLocks noGrp="1"/>
          </p:cNvSpPr>
          <p:nvPr>
            <p:ph idx="1"/>
          </p:nvPr>
        </p:nvSpPr>
        <p:spPr>
          <a:xfrm>
            <a:off x="1981200" y="1493838"/>
            <a:ext cx="8229600" cy="4830763"/>
          </a:xfrm>
        </p:spPr>
        <p:txBody>
          <a:bodyPr>
            <a:normAutofit/>
          </a:bodyPr>
          <a:lstStyle/>
          <a:p>
            <a:pPr marL="0" indent="0">
              <a:buNone/>
            </a:pPr>
            <a:r>
              <a:rPr lang="en-US" sz="4000" dirty="0"/>
              <a:t>Teaching with REA gives the course a theoretical foundation that stands the test of time.</a:t>
            </a:r>
          </a:p>
        </p:txBody>
      </p:sp>
      <p:pic>
        <p:nvPicPr>
          <p:cNvPr id="6146" name="Picture 2" descr="C:\Users\Cheryl\AppData\Local\Microsoft\Windows\Temporary Internet Files\Content.IE5\GJLFY3M4\MC91021719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600" y="3124200"/>
            <a:ext cx="2209800" cy="2604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82300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1242" y="131209"/>
            <a:ext cx="10515600" cy="1325563"/>
          </a:xfrm>
        </p:spPr>
        <p:txBody>
          <a:bodyPr/>
          <a:lstStyle/>
          <a:p>
            <a:r>
              <a:rPr lang="en-US" dirty="0" smtClean="0"/>
              <a:t>Modeling Workflow - which tool to teach?</a:t>
            </a:r>
            <a:endParaRPr lang="en-US" dirty="0"/>
          </a:p>
        </p:txBody>
      </p:sp>
      <p:sp>
        <p:nvSpPr>
          <p:cNvPr id="3" name="Content Placeholder 2"/>
          <p:cNvSpPr>
            <a:spLocks noGrp="1"/>
          </p:cNvSpPr>
          <p:nvPr>
            <p:ph idx="1"/>
          </p:nvPr>
        </p:nvSpPr>
        <p:spPr>
          <a:xfrm>
            <a:off x="838199" y="1371600"/>
            <a:ext cx="10613065" cy="5061098"/>
          </a:xfrm>
        </p:spPr>
        <p:txBody>
          <a:bodyPr>
            <a:noAutofit/>
          </a:bodyPr>
          <a:lstStyle/>
          <a:p>
            <a:r>
              <a:rPr lang="en-US" sz="3600" dirty="0" smtClean="0"/>
              <a:t>The tool is not what is most important – rather, helping students to understand how data gets from its sources to the financial statements is what is crucial</a:t>
            </a:r>
          </a:p>
          <a:p>
            <a:r>
              <a:rPr lang="en-US" sz="3600" dirty="0" smtClean="0"/>
              <a:t>Can they read a flowchart, DFD, activity diagram, BPMN diagram, or even a narrative, and tell how the data is getting to the financial statements</a:t>
            </a:r>
          </a:p>
          <a:p>
            <a:pPr lvl="1"/>
            <a:r>
              <a:rPr lang="en-US" sz="3200" dirty="0" smtClean="0"/>
              <a:t>And if not, can they ask the right questions to gain the understanding they need?</a:t>
            </a:r>
          </a:p>
          <a:p>
            <a:pPr lvl="1"/>
            <a:r>
              <a:rPr lang="en-US" sz="3200" dirty="0" smtClean="0"/>
              <a:t>Do they understand where the risks are and what controls will help mitigate those risks?</a:t>
            </a:r>
            <a:endParaRPr lang="en-US" sz="3200" dirty="0"/>
          </a:p>
        </p:txBody>
      </p:sp>
    </p:spTree>
    <p:extLst>
      <p:ext uri="{BB962C8B-B14F-4D97-AF65-F5344CB8AC3E}">
        <p14:creationId xmlns:p14="http://schemas.microsoft.com/office/powerpoint/2010/main" val="28746874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2711" y="0"/>
            <a:ext cx="9246577" cy="6858000"/>
          </a:xfrm>
          <a:prstGeom prst="rect">
            <a:avLst/>
          </a:prstGeom>
        </p:spPr>
      </p:pic>
    </p:spTree>
    <p:extLst>
      <p:ext uri="{BB962C8B-B14F-4D97-AF65-F5344CB8AC3E}">
        <p14:creationId xmlns:p14="http://schemas.microsoft.com/office/powerpoint/2010/main" val="35345946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1484" y="0"/>
            <a:ext cx="8849032" cy="6858000"/>
          </a:xfrm>
          <a:prstGeom prst="rect">
            <a:avLst/>
          </a:prstGeom>
        </p:spPr>
      </p:pic>
    </p:spTree>
    <p:extLst>
      <p:ext uri="{BB962C8B-B14F-4D97-AF65-F5344CB8AC3E}">
        <p14:creationId xmlns:p14="http://schemas.microsoft.com/office/powerpoint/2010/main" val="7982708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0190" y="102870"/>
            <a:ext cx="9151620" cy="6652260"/>
          </a:xfrm>
          <a:prstGeom prst="rect">
            <a:avLst/>
          </a:prstGeom>
        </p:spPr>
      </p:pic>
    </p:spTree>
    <p:extLst>
      <p:ext uri="{BB962C8B-B14F-4D97-AF65-F5344CB8AC3E}">
        <p14:creationId xmlns:p14="http://schemas.microsoft.com/office/powerpoint/2010/main" val="27818118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739591"/>
            <a:ext cx="9144000" cy="2387600"/>
          </a:xfrm>
        </p:spPr>
        <p:txBody>
          <a:bodyPr/>
          <a:lstStyle/>
          <a:p>
            <a:r>
              <a:rPr lang="en-US" dirty="0" smtClean="0"/>
              <a:t>Questions?</a:t>
            </a:r>
            <a:endParaRPr lang="en-US" dirty="0"/>
          </a:p>
        </p:txBody>
      </p:sp>
      <p:sp>
        <p:nvSpPr>
          <p:cNvPr id="3" name="Subtitle 2"/>
          <p:cNvSpPr>
            <a:spLocks noGrp="1"/>
          </p:cNvSpPr>
          <p:nvPr>
            <p:ph type="subTitle" idx="1"/>
          </p:nvPr>
        </p:nvSpPr>
        <p:spPr/>
        <p:txBody>
          <a:bodyPr/>
          <a:lstStyle/>
          <a:p>
            <a:r>
              <a:rPr lang="en-US" dirty="0" smtClean="0">
                <a:hlinkClick r:id="rId2"/>
              </a:rPr>
              <a:t>dunnc@gvsu.edu</a:t>
            </a:r>
            <a:endParaRPr lang="en-US" dirty="0" smtClean="0"/>
          </a:p>
          <a:p>
            <a:r>
              <a:rPr lang="en-US" dirty="0" smtClean="0"/>
              <a:t>Or</a:t>
            </a:r>
          </a:p>
          <a:p>
            <a:r>
              <a:rPr lang="en-US" dirty="0" smtClean="0">
                <a:hlinkClick r:id="rId3"/>
              </a:rPr>
              <a:t>Justcheryl.dunn@gmail.com</a:t>
            </a:r>
            <a:r>
              <a:rPr lang="en-US" dirty="0" smtClean="0"/>
              <a:t>	</a:t>
            </a:r>
            <a:endParaRPr lang="en-US" dirty="0"/>
          </a:p>
        </p:txBody>
      </p:sp>
    </p:spTree>
    <p:extLst>
      <p:ext uri="{BB962C8B-B14F-4D97-AF65-F5344CB8AC3E}">
        <p14:creationId xmlns:p14="http://schemas.microsoft.com/office/powerpoint/2010/main" val="707342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Rectangle 134"/>
          <p:cNvSpPr/>
          <p:nvPr/>
        </p:nvSpPr>
        <p:spPr bwMode="auto">
          <a:xfrm>
            <a:off x="1524000" y="0"/>
            <a:ext cx="9144000" cy="6858000"/>
          </a:xfrm>
          <a:prstGeom prst="rect">
            <a:avLst/>
          </a:prstGeom>
          <a:noFill/>
          <a:ln w="38100" cap="flat" cmpd="sng" algn="ctr">
            <a:solidFill>
              <a:schemeClr val="tx1"/>
            </a:solidFill>
            <a:prstDash val="solid"/>
            <a:round/>
            <a:headEnd type="none" w="med" len="med"/>
            <a:tailEnd type="none" w="med" len="med"/>
          </a:ln>
          <a:effectLst/>
        </p:spPr>
        <p:txBody>
          <a:bodyPr wrap="none" anchor="ctr"/>
          <a:lstStyle/>
          <a:p>
            <a:pPr>
              <a:defRPr/>
            </a:pPr>
            <a:endParaRPr lang="en-US">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9571" name="Rectangle 2"/>
          <p:cNvSpPr>
            <a:spLocks noGrp="1" noChangeArrowheads="1"/>
          </p:cNvSpPr>
          <p:nvPr>
            <p:ph type="title" idx="4294967295"/>
          </p:nvPr>
        </p:nvSpPr>
        <p:spPr>
          <a:xfrm>
            <a:off x="1905000" y="152400"/>
            <a:ext cx="8382000" cy="609600"/>
          </a:xfrm>
        </p:spPr>
        <p:txBody>
          <a:bodyPr/>
          <a:lstStyle/>
          <a:p>
            <a:pPr eaLnBrk="1" hangingPunct="1"/>
            <a:r>
              <a:rPr lang="en-US" sz="2800" b="1" u="sng" dirty="0">
                <a:solidFill>
                  <a:srgbClr val="FF3300"/>
                </a:solidFill>
                <a:latin typeface="Tahoma" pitchFamily="34" charset="0"/>
              </a:rPr>
              <a:t>Accounting Through The Ages</a:t>
            </a:r>
          </a:p>
        </p:txBody>
      </p:sp>
      <p:grpSp>
        <p:nvGrpSpPr>
          <p:cNvPr id="109572" name="Group 3"/>
          <p:cNvGrpSpPr>
            <a:grpSpLocks/>
          </p:cNvGrpSpPr>
          <p:nvPr/>
        </p:nvGrpSpPr>
        <p:grpSpPr bwMode="auto">
          <a:xfrm>
            <a:off x="1600200" y="990600"/>
            <a:ext cx="8686800" cy="1055688"/>
            <a:chOff x="48" y="624"/>
            <a:chExt cx="5472" cy="665"/>
          </a:xfrm>
        </p:grpSpPr>
        <p:sp>
          <p:nvSpPr>
            <p:cNvPr id="109702" name="Freeform 3"/>
            <p:cNvSpPr>
              <a:spLocks/>
            </p:cNvSpPr>
            <p:nvPr/>
          </p:nvSpPr>
          <p:spPr bwMode="auto">
            <a:xfrm>
              <a:off x="792" y="624"/>
              <a:ext cx="72" cy="665"/>
            </a:xfrm>
            <a:custGeom>
              <a:avLst/>
              <a:gdLst>
                <a:gd name="T0" fmla="*/ 104775 w 72"/>
                <a:gd name="T1" fmla="*/ 1 h 1330"/>
                <a:gd name="T2" fmla="*/ 84137 w 72"/>
                <a:gd name="T3" fmla="*/ 1 h 1330"/>
                <a:gd name="T4" fmla="*/ 65087 w 72"/>
                <a:gd name="T5" fmla="*/ 1 h 1330"/>
                <a:gd name="T6" fmla="*/ 53975 w 72"/>
                <a:gd name="T7" fmla="*/ 1 h 1330"/>
                <a:gd name="T8" fmla="*/ 50800 w 72"/>
                <a:gd name="T9" fmla="*/ 1 h 1330"/>
                <a:gd name="T10" fmla="*/ 60325 w 72"/>
                <a:gd name="T11" fmla="*/ 1 h 1330"/>
                <a:gd name="T12" fmla="*/ 34925 w 72"/>
                <a:gd name="T13" fmla="*/ 1 h 1330"/>
                <a:gd name="T14" fmla="*/ 31750 w 72"/>
                <a:gd name="T15" fmla="*/ 1 h 1330"/>
                <a:gd name="T16" fmla="*/ 26988 w 72"/>
                <a:gd name="T17" fmla="*/ 1 h 1330"/>
                <a:gd name="T18" fmla="*/ 23812 w 72"/>
                <a:gd name="T19" fmla="*/ 1 h 1330"/>
                <a:gd name="T20" fmla="*/ 7937 w 72"/>
                <a:gd name="T21" fmla="*/ 1 h 1330"/>
                <a:gd name="T22" fmla="*/ 0 w 72"/>
                <a:gd name="T23" fmla="*/ 1 h 1330"/>
                <a:gd name="T24" fmla="*/ 7937 w 72"/>
                <a:gd name="T25" fmla="*/ 1 h 1330"/>
                <a:gd name="T26" fmla="*/ 23812 w 72"/>
                <a:gd name="T27" fmla="*/ 1 h 1330"/>
                <a:gd name="T28" fmla="*/ 31750 w 72"/>
                <a:gd name="T29" fmla="*/ 1 h 1330"/>
                <a:gd name="T30" fmla="*/ 38100 w 72"/>
                <a:gd name="T31" fmla="*/ 1 h 1330"/>
                <a:gd name="T32" fmla="*/ 41275 w 72"/>
                <a:gd name="T33" fmla="*/ 1 h 1330"/>
                <a:gd name="T34" fmla="*/ 46037 w 72"/>
                <a:gd name="T35" fmla="*/ 1 h 1330"/>
                <a:gd name="T36" fmla="*/ 50800 w 72"/>
                <a:gd name="T37" fmla="*/ 1 h 1330"/>
                <a:gd name="T38" fmla="*/ 53975 w 72"/>
                <a:gd name="T39" fmla="*/ 1 h 1330"/>
                <a:gd name="T40" fmla="*/ 68262 w 72"/>
                <a:gd name="T41" fmla="*/ 1 h 1330"/>
                <a:gd name="T42" fmla="*/ 88900 w 72"/>
                <a:gd name="T43" fmla="*/ 1 h 1330"/>
                <a:gd name="T44" fmla="*/ 114300 w 72"/>
                <a:gd name="T45" fmla="*/ 1 h 1330"/>
                <a:gd name="T46" fmla="*/ 104775 w 72"/>
                <a:gd name="T47" fmla="*/ 1 h 1330"/>
                <a:gd name="T48" fmla="*/ 93662 w 72"/>
                <a:gd name="T49" fmla="*/ 1 h 1330"/>
                <a:gd name="T50" fmla="*/ 88900 w 72"/>
                <a:gd name="T51" fmla="*/ 1 h 1330"/>
                <a:gd name="T52" fmla="*/ 85725 w 72"/>
                <a:gd name="T53" fmla="*/ 1 h 1330"/>
                <a:gd name="T54" fmla="*/ 82550 w 72"/>
                <a:gd name="T55" fmla="*/ 1 h 1330"/>
                <a:gd name="T56" fmla="*/ 79375 w 72"/>
                <a:gd name="T57" fmla="*/ 1 h 1330"/>
                <a:gd name="T58" fmla="*/ 74612 w 72"/>
                <a:gd name="T59" fmla="*/ 1 h 1330"/>
                <a:gd name="T60" fmla="*/ 58737 w 72"/>
                <a:gd name="T61" fmla="*/ 1 h 1330"/>
                <a:gd name="T62" fmla="*/ 38100 w 72"/>
                <a:gd name="T63" fmla="*/ 1 h 1330"/>
                <a:gd name="T64" fmla="*/ 12700 w 72"/>
                <a:gd name="T65" fmla="*/ 1 h 1330"/>
                <a:gd name="T66" fmla="*/ 23812 w 72"/>
                <a:gd name="T67" fmla="*/ 1 h 1330"/>
                <a:gd name="T68" fmla="*/ 26988 w 72"/>
                <a:gd name="T69" fmla="*/ 1 h 1330"/>
                <a:gd name="T70" fmla="*/ 12700 w 72"/>
                <a:gd name="T71" fmla="*/ 1 h 1330"/>
                <a:gd name="T72" fmla="*/ 28575 w 72"/>
                <a:gd name="T73" fmla="*/ 1 h 1330"/>
                <a:gd name="T74" fmla="*/ 52388 w 72"/>
                <a:gd name="T75" fmla="*/ 1 h 1330"/>
                <a:gd name="T76" fmla="*/ 68262 w 72"/>
                <a:gd name="T77" fmla="*/ 1 h 1330"/>
                <a:gd name="T78" fmla="*/ 74612 w 72"/>
                <a:gd name="T79" fmla="*/ 1 h 1330"/>
                <a:gd name="T80" fmla="*/ 79375 w 72"/>
                <a:gd name="T81" fmla="*/ 1 h 1330"/>
                <a:gd name="T82" fmla="*/ 66675 w 72"/>
                <a:gd name="T83" fmla="*/ 1 h 1330"/>
                <a:gd name="T84" fmla="*/ 92075 w 72"/>
                <a:gd name="T85" fmla="*/ 1 h 1330"/>
                <a:gd name="T86" fmla="*/ 95250 w 72"/>
                <a:gd name="T87" fmla="*/ 1 h 1330"/>
                <a:gd name="T88" fmla="*/ 101600 w 72"/>
                <a:gd name="T89" fmla="*/ 1 h 1330"/>
                <a:gd name="T90" fmla="*/ 104775 w 72"/>
                <a:gd name="T91" fmla="*/ 1 h 133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2"/>
                <a:gd name="T139" fmla="*/ 0 h 1330"/>
                <a:gd name="T140" fmla="*/ 72 w 72"/>
                <a:gd name="T141" fmla="*/ 1330 h 133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2" h="1330">
                  <a:moveTo>
                    <a:pt x="72" y="33"/>
                  </a:moveTo>
                  <a:lnTo>
                    <a:pt x="72" y="0"/>
                  </a:lnTo>
                  <a:lnTo>
                    <a:pt x="66" y="2"/>
                  </a:lnTo>
                  <a:lnTo>
                    <a:pt x="62" y="2"/>
                  </a:lnTo>
                  <a:lnTo>
                    <a:pt x="56" y="8"/>
                  </a:lnTo>
                  <a:lnTo>
                    <a:pt x="53" y="12"/>
                  </a:lnTo>
                  <a:lnTo>
                    <a:pt x="48" y="24"/>
                  </a:lnTo>
                  <a:lnTo>
                    <a:pt x="46" y="27"/>
                  </a:lnTo>
                  <a:lnTo>
                    <a:pt x="41" y="41"/>
                  </a:lnTo>
                  <a:lnTo>
                    <a:pt x="37" y="57"/>
                  </a:lnTo>
                  <a:lnTo>
                    <a:pt x="34" y="75"/>
                  </a:lnTo>
                  <a:lnTo>
                    <a:pt x="34" y="82"/>
                  </a:lnTo>
                  <a:lnTo>
                    <a:pt x="32" y="102"/>
                  </a:lnTo>
                  <a:lnTo>
                    <a:pt x="32" y="124"/>
                  </a:lnTo>
                  <a:lnTo>
                    <a:pt x="32" y="556"/>
                  </a:lnTo>
                  <a:lnTo>
                    <a:pt x="31" y="577"/>
                  </a:lnTo>
                  <a:lnTo>
                    <a:pt x="29" y="599"/>
                  </a:lnTo>
                  <a:lnTo>
                    <a:pt x="38" y="599"/>
                  </a:lnTo>
                  <a:lnTo>
                    <a:pt x="30" y="591"/>
                  </a:lnTo>
                  <a:lnTo>
                    <a:pt x="26" y="611"/>
                  </a:lnTo>
                  <a:lnTo>
                    <a:pt x="22" y="627"/>
                  </a:lnTo>
                  <a:lnTo>
                    <a:pt x="31" y="632"/>
                  </a:lnTo>
                  <a:lnTo>
                    <a:pt x="24" y="621"/>
                  </a:lnTo>
                  <a:lnTo>
                    <a:pt x="20" y="634"/>
                  </a:lnTo>
                  <a:lnTo>
                    <a:pt x="14" y="644"/>
                  </a:lnTo>
                  <a:lnTo>
                    <a:pt x="20" y="656"/>
                  </a:lnTo>
                  <a:lnTo>
                    <a:pt x="17" y="640"/>
                  </a:lnTo>
                  <a:lnTo>
                    <a:pt x="10" y="646"/>
                  </a:lnTo>
                  <a:lnTo>
                    <a:pt x="15" y="662"/>
                  </a:lnTo>
                  <a:lnTo>
                    <a:pt x="15" y="644"/>
                  </a:lnTo>
                  <a:lnTo>
                    <a:pt x="8" y="648"/>
                  </a:lnTo>
                  <a:lnTo>
                    <a:pt x="5" y="648"/>
                  </a:lnTo>
                  <a:lnTo>
                    <a:pt x="2" y="652"/>
                  </a:lnTo>
                  <a:lnTo>
                    <a:pt x="0" y="658"/>
                  </a:lnTo>
                  <a:lnTo>
                    <a:pt x="0" y="664"/>
                  </a:lnTo>
                  <a:lnTo>
                    <a:pt x="0" y="670"/>
                  </a:lnTo>
                  <a:lnTo>
                    <a:pt x="2" y="676"/>
                  </a:lnTo>
                  <a:lnTo>
                    <a:pt x="5" y="680"/>
                  </a:lnTo>
                  <a:lnTo>
                    <a:pt x="8" y="682"/>
                  </a:lnTo>
                  <a:lnTo>
                    <a:pt x="15" y="684"/>
                  </a:lnTo>
                  <a:lnTo>
                    <a:pt x="15" y="666"/>
                  </a:lnTo>
                  <a:lnTo>
                    <a:pt x="10" y="682"/>
                  </a:lnTo>
                  <a:lnTo>
                    <a:pt x="17" y="687"/>
                  </a:lnTo>
                  <a:lnTo>
                    <a:pt x="20" y="672"/>
                  </a:lnTo>
                  <a:lnTo>
                    <a:pt x="14" y="684"/>
                  </a:lnTo>
                  <a:lnTo>
                    <a:pt x="20" y="695"/>
                  </a:lnTo>
                  <a:lnTo>
                    <a:pt x="24" y="707"/>
                  </a:lnTo>
                  <a:lnTo>
                    <a:pt x="31" y="695"/>
                  </a:lnTo>
                  <a:lnTo>
                    <a:pt x="22" y="703"/>
                  </a:lnTo>
                  <a:lnTo>
                    <a:pt x="26" y="719"/>
                  </a:lnTo>
                  <a:lnTo>
                    <a:pt x="30" y="737"/>
                  </a:lnTo>
                  <a:lnTo>
                    <a:pt x="38" y="731"/>
                  </a:lnTo>
                  <a:lnTo>
                    <a:pt x="29" y="731"/>
                  </a:lnTo>
                  <a:lnTo>
                    <a:pt x="31" y="750"/>
                  </a:lnTo>
                  <a:lnTo>
                    <a:pt x="32" y="772"/>
                  </a:lnTo>
                  <a:lnTo>
                    <a:pt x="32" y="1204"/>
                  </a:lnTo>
                  <a:lnTo>
                    <a:pt x="32" y="1226"/>
                  </a:lnTo>
                  <a:lnTo>
                    <a:pt x="34" y="1247"/>
                  </a:lnTo>
                  <a:lnTo>
                    <a:pt x="34" y="1253"/>
                  </a:lnTo>
                  <a:lnTo>
                    <a:pt x="37" y="1273"/>
                  </a:lnTo>
                  <a:lnTo>
                    <a:pt x="41" y="1289"/>
                  </a:lnTo>
                  <a:lnTo>
                    <a:pt x="43" y="1293"/>
                  </a:lnTo>
                  <a:lnTo>
                    <a:pt x="48" y="1306"/>
                  </a:lnTo>
                  <a:lnTo>
                    <a:pt x="53" y="1316"/>
                  </a:lnTo>
                  <a:lnTo>
                    <a:pt x="56" y="1320"/>
                  </a:lnTo>
                  <a:lnTo>
                    <a:pt x="62" y="1326"/>
                  </a:lnTo>
                  <a:lnTo>
                    <a:pt x="66" y="1326"/>
                  </a:lnTo>
                  <a:lnTo>
                    <a:pt x="72" y="1330"/>
                  </a:lnTo>
                  <a:lnTo>
                    <a:pt x="72" y="1296"/>
                  </a:lnTo>
                  <a:lnTo>
                    <a:pt x="66" y="1293"/>
                  </a:lnTo>
                  <a:lnTo>
                    <a:pt x="66" y="1310"/>
                  </a:lnTo>
                  <a:lnTo>
                    <a:pt x="69" y="1294"/>
                  </a:lnTo>
                  <a:lnTo>
                    <a:pt x="64" y="1289"/>
                  </a:lnTo>
                  <a:lnTo>
                    <a:pt x="59" y="1304"/>
                  </a:lnTo>
                  <a:lnTo>
                    <a:pt x="66" y="1293"/>
                  </a:lnTo>
                  <a:lnTo>
                    <a:pt x="60" y="1283"/>
                  </a:lnTo>
                  <a:lnTo>
                    <a:pt x="56" y="1269"/>
                  </a:lnTo>
                  <a:lnTo>
                    <a:pt x="50" y="1281"/>
                  </a:lnTo>
                  <a:lnTo>
                    <a:pt x="58" y="1275"/>
                  </a:lnTo>
                  <a:lnTo>
                    <a:pt x="54" y="1259"/>
                  </a:lnTo>
                  <a:lnTo>
                    <a:pt x="51" y="1239"/>
                  </a:lnTo>
                  <a:lnTo>
                    <a:pt x="42" y="1247"/>
                  </a:lnTo>
                  <a:lnTo>
                    <a:pt x="52" y="1247"/>
                  </a:lnTo>
                  <a:lnTo>
                    <a:pt x="50" y="1226"/>
                  </a:lnTo>
                  <a:lnTo>
                    <a:pt x="50" y="1204"/>
                  </a:lnTo>
                  <a:lnTo>
                    <a:pt x="50" y="772"/>
                  </a:lnTo>
                  <a:lnTo>
                    <a:pt x="49" y="750"/>
                  </a:lnTo>
                  <a:lnTo>
                    <a:pt x="47" y="731"/>
                  </a:lnTo>
                  <a:lnTo>
                    <a:pt x="47" y="723"/>
                  </a:lnTo>
                  <a:lnTo>
                    <a:pt x="43" y="705"/>
                  </a:lnTo>
                  <a:lnTo>
                    <a:pt x="39" y="689"/>
                  </a:lnTo>
                  <a:lnTo>
                    <a:pt x="37" y="684"/>
                  </a:lnTo>
                  <a:lnTo>
                    <a:pt x="33" y="672"/>
                  </a:lnTo>
                  <a:lnTo>
                    <a:pt x="26" y="660"/>
                  </a:lnTo>
                  <a:lnTo>
                    <a:pt x="24" y="656"/>
                  </a:lnTo>
                  <a:lnTo>
                    <a:pt x="18" y="650"/>
                  </a:lnTo>
                  <a:lnTo>
                    <a:pt x="15" y="650"/>
                  </a:lnTo>
                  <a:lnTo>
                    <a:pt x="8" y="648"/>
                  </a:lnTo>
                  <a:lnTo>
                    <a:pt x="8" y="680"/>
                  </a:lnTo>
                  <a:lnTo>
                    <a:pt x="11" y="680"/>
                  </a:lnTo>
                  <a:lnTo>
                    <a:pt x="15" y="676"/>
                  </a:lnTo>
                  <a:lnTo>
                    <a:pt x="17" y="670"/>
                  </a:lnTo>
                  <a:lnTo>
                    <a:pt x="17" y="664"/>
                  </a:lnTo>
                  <a:lnTo>
                    <a:pt x="17" y="658"/>
                  </a:lnTo>
                  <a:lnTo>
                    <a:pt x="15" y="652"/>
                  </a:lnTo>
                  <a:lnTo>
                    <a:pt x="11" y="648"/>
                  </a:lnTo>
                  <a:lnTo>
                    <a:pt x="8" y="664"/>
                  </a:lnTo>
                  <a:lnTo>
                    <a:pt x="8" y="682"/>
                  </a:lnTo>
                  <a:lnTo>
                    <a:pt x="15" y="678"/>
                  </a:lnTo>
                  <a:lnTo>
                    <a:pt x="18" y="678"/>
                  </a:lnTo>
                  <a:lnTo>
                    <a:pt x="24" y="672"/>
                  </a:lnTo>
                  <a:lnTo>
                    <a:pt x="26" y="668"/>
                  </a:lnTo>
                  <a:lnTo>
                    <a:pt x="33" y="658"/>
                  </a:lnTo>
                  <a:lnTo>
                    <a:pt x="37" y="644"/>
                  </a:lnTo>
                  <a:lnTo>
                    <a:pt x="39" y="640"/>
                  </a:lnTo>
                  <a:lnTo>
                    <a:pt x="43" y="625"/>
                  </a:lnTo>
                  <a:lnTo>
                    <a:pt x="47" y="605"/>
                  </a:lnTo>
                  <a:lnTo>
                    <a:pt x="47" y="599"/>
                  </a:lnTo>
                  <a:lnTo>
                    <a:pt x="49" y="577"/>
                  </a:lnTo>
                  <a:lnTo>
                    <a:pt x="50" y="556"/>
                  </a:lnTo>
                  <a:lnTo>
                    <a:pt x="50" y="124"/>
                  </a:lnTo>
                  <a:lnTo>
                    <a:pt x="50" y="102"/>
                  </a:lnTo>
                  <a:lnTo>
                    <a:pt x="52" y="82"/>
                  </a:lnTo>
                  <a:lnTo>
                    <a:pt x="42" y="82"/>
                  </a:lnTo>
                  <a:lnTo>
                    <a:pt x="51" y="88"/>
                  </a:lnTo>
                  <a:lnTo>
                    <a:pt x="54" y="71"/>
                  </a:lnTo>
                  <a:lnTo>
                    <a:pt x="58" y="55"/>
                  </a:lnTo>
                  <a:lnTo>
                    <a:pt x="63" y="41"/>
                  </a:lnTo>
                  <a:lnTo>
                    <a:pt x="54" y="35"/>
                  </a:lnTo>
                  <a:lnTo>
                    <a:pt x="60" y="47"/>
                  </a:lnTo>
                  <a:lnTo>
                    <a:pt x="66" y="35"/>
                  </a:lnTo>
                  <a:lnTo>
                    <a:pt x="59" y="24"/>
                  </a:lnTo>
                  <a:lnTo>
                    <a:pt x="64" y="39"/>
                  </a:lnTo>
                  <a:lnTo>
                    <a:pt x="69" y="33"/>
                  </a:lnTo>
                  <a:lnTo>
                    <a:pt x="66" y="18"/>
                  </a:lnTo>
                  <a:lnTo>
                    <a:pt x="66" y="35"/>
                  </a:lnTo>
                  <a:lnTo>
                    <a:pt x="72"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703" name="Rectangle 4"/>
            <p:cNvSpPr>
              <a:spLocks noChangeArrowheads="1"/>
            </p:cNvSpPr>
            <p:nvPr/>
          </p:nvSpPr>
          <p:spPr bwMode="auto">
            <a:xfrm>
              <a:off x="1296" y="768"/>
              <a:ext cx="382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2400" dirty="0">
                  <a:solidFill>
                    <a:srgbClr val="000000"/>
                  </a:solidFill>
                  <a:latin typeface="Arial" pitchFamily="34" charset="0"/>
                  <a:cs typeface="Arial" pitchFamily="34" charset="0"/>
                </a:rPr>
                <a:t>Enterprise Economic Activities (Give &amp; Take)</a:t>
              </a:r>
              <a:endParaRPr lang="en-US" sz="2400" dirty="0">
                <a:latin typeface="Times New Roman" pitchFamily="18" charset="0"/>
                <a:cs typeface="Arial" pitchFamily="34" charset="0"/>
              </a:endParaRPr>
            </a:p>
          </p:txBody>
        </p:sp>
        <p:sp>
          <p:nvSpPr>
            <p:cNvPr id="109704" name="Freeform 5"/>
            <p:cNvSpPr>
              <a:spLocks noEditPoints="1"/>
            </p:cNvSpPr>
            <p:nvPr/>
          </p:nvSpPr>
          <p:spPr bwMode="auto">
            <a:xfrm>
              <a:off x="1008" y="624"/>
              <a:ext cx="4512" cy="549"/>
            </a:xfrm>
            <a:custGeom>
              <a:avLst/>
              <a:gdLst>
                <a:gd name="T0" fmla="*/ 2147483647 w 3741"/>
                <a:gd name="T1" fmla="*/ 1 h 1098"/>
                <a:gd name="T2" fmla="*/ 2147483647 w 3741"/>
                <a:gd name="T3" fmla="*/ 1 h 1098"/>
                <a:gd name="T4" fmla="*/ 2147483647 w 3741"/>
                <a:gd name="T5" fmla="*/ 1 h 1098"/>
                <a:gd name="T6" fmla="*/ 2147483647 w 3741"/>
                <a:gd name="T7" fmla="*/ 1 h 1098"/>
                <a:gd name="T8" fmla="*/ 2147483647 w 3741"/>
                <a:gd name="T9" fmla="*/ 1 h 1098"/>
                <a:gd name="T10" fmla="*/ 1952179352 w 3741"/>
                <a:gd name="T11" fmla="*/ 1 h 1098"/>
                <a:gd name="T12" fmla="*/ 1786016818 w 3741"/>
                <a:gd name="T13" fmla="*/ 1 h 1098"/>
                <a:gd name="T14" fmla="*/ 1681120694 w 3741"/>
                <a:gd name="T15" fmla="*/ 1 h 1098"/>
                <a:gd name="T16" fmla="*/ 1465758656 w 3741"/>
                <a:gd name="T17" fmla="*/ 1 h 1098"/>
                <a:gd name="T18" fmla="*/ 1250397759 w 3741"/>
                <a:gd name="T19" fmla="*/ 1 h 1098"/>
                <a:gd name="T20" fmla="*/ 871657790 w 3741"/>
                <a:gd name="T21" fmla="*/ 1 h 1098"/>
                <a:gd name="T22" fmla="*/ 493846453 w 3741"/>
                <a:gd name="T23" fmla="*/ 1 h 1098"/>
                <a:gd name="T24" fmla="*/ 277556568 w 3741"/>
                <a:gd name="T25" fmla="*/ 1 h 1098"/>
                <a:gd name="T26" fmla="*/ 62194694 w 3741"/>
                <a:gd name="T27" fmla="*/ 1 h 1098"/>
                <a:gd name="T28" fmla="*/ 0 w 3741"/>
                <a:gd name="T29" fmla="*/ 1 h 1098"/>
                <a:gd name="T30" fmla="*/ 64979649 w 3741"/>
                <a:gd name="T31" fmla="*/ 1 h 1098"/>
                <a:gd name="T32" fmla="*/ 169875836 w 3741"/>
                <a:gd name="T33" fmla="*/ 1 h 1098"/>
                <a:gd name="T34" fmla="*/ 386165999 w 3741"/>
                <a:gd name="T35" fmla="*/ 1 h 1098"/>
                <a:gd name="T36" fmla="*/ 656295751 w 3741"/>
                <a:gd name="T37" fmla="*/ 1 h 1098"/>
                <a:gd name="T38" fmla="*/ 1087948317 w 3741"/>
                <a:gd name="T39" fmla="*/ 1 h 1098"/>
                <a:gd name="T40" fmla="*/ 1358078202 w 3741"/>
                <a:gd name="T41" fmla="*/ 1 h 1098"/>
                <a:gd name="T42" fmla="*/ 1573439100 w 3741"/>
                <a:gd name="T43" fmla="*/ 1 h 1098"/>
                <a:gd name="T44" fmla="*/ 1737745803 w 3741"/>
                <a:gd name="T45" fmla="*/ 1 h 1098"/>
                <a:gd name="T46" fmla="*/ 1842640786 w 3741"/>
                <a:gd name="T47" fmla="*/ 1 h 1098"/>
                <a:gd name="T48" fmla="*/ 2059862094 w 3741"/>
                <a:gd name="T49" fmla="*/ 1 h 1098"/>
                <a:gd name="T50" fmla="*/ 2147483647 w 3741"/>
                <a:gd name="T51" fmla="*/ 1 h 1098"/>
                <a:gd name="T52" fmla="*/ 2147483647 w 3741"/>
                <a:gd name="T53" fmla="*/ 1 h 1098"/>
                <a:gd name="T54" fmla="*/ 2147483647 w 3741"/>
                <a:gd name="T55" fmla="*/ 1 h 1098"/>
                <a:gd name="T56" fmla="*/ 2147483647 w 3741"/>
                <a:gd name="T57" fmla="*/ 1 h 1098"/>
                <a:gd name="T58" fmla="*/ 2147483647 w 3741"/>
                <a:gd name="T59" fmla="*/ 1 h 1098"/>
                <a:gd name="T60" fmla="*/ 2147483647 w 3741"/>
                <a:gd name="T61" fmla="*/ 1 h 1098"/>
                <a:gd name="T62" fmla="*/ 2147483647 w 3741"/>
                <a:gd name="T63" fmla="*/ 1 h 1098"/>
                <a:gd name="T64" fmla="*/ 2147483647 w 3741"/>
                <a:gd name="T65" fmla="*/ 1 h 1098"/>
                <a:gd name="T66" fmla="*/ 2147483647 w 3741"/>
                <a:gd name="T67" fmla="*/ 1 h 1098"/>
                <a:gd name="T68" fmla="*/ 2147483647 w 3741"/>
                <a:gd name="T69" fmla="*/ 1 h 1098"/>
                <a:gd name="T70" fmla="*/ 2147483647 w 3741"/>
                <a:gd name="T71" fmla="*/ 1 h 1098"/>
                <a:gd name="T72" fmla="*/ 2147483647 w 3741"/>
                <a:gd name="T73" fmla="*/ 1 h 1098"/>
                <a:gd name="T74" fmla="*/ 2147483647 w 3741"/>
                <a:gd name="T75" fmla="*/ 1 h 1098"/>
                <a:gd name="T76" fmla="*/ 2005090517 w 3741"/>
                <a:gd name="T77" fmla="*/ 1 h 1098"/>
                <a:gd name="T78" fmla="*/ 1789729621 w 3741"/>
                <a:gd name="T79" fmla="*/ 1 h 1098"/>
                <a:gd name="T80" fmla="*/ 1681120694 w 3741"/>
                <a:gd name="T81" fmla="*/ 1 h 1098"/>
                <a:gd name="T82" fmla="*/ 1519599446 w 3741"/>
                <a:gd name="T83" fmla="*/ 1 h 1098"/>
                <a:gd name="T84" fmla="*/ 1303310067 w 3741"/>
                <a:gd name="T85" fmla="*/ 1 h 1098"/>
                <a:gd name="T86" fmla="*/ 980266726 w 3741"/>
                <a:gd name="T87" fmla="*/ 1 h 1098"/>
                <a:gd name="T88" fmla="*/ 548615447 w 3741"/>
                <a:gd name="T89" fmla="*/ 1 h 1098"/>
                <a:gd name="T90" fmla="*/ 332325496 w 3741"/>
                <a:gd name="T91" fmla="*/ 1 h 1098"/>
                <a:gd name="T92" fmla="*/ 116035216 w 3741"/>
                <a:gd name="T93" fmla="*/ 1 h 1098"/>
                <a:gd name="T94" fmla="*/ 8354415 w 3741"/>
                <a:gd name="T95" fmla="*/ 1 h 1098"/>
                <a:gd name="T96" fmla="*/ 10210999 w 3741"/>
                <a:gd name="T97" fmla="*/ 1 h 1098"/>
                <a:gd name="T98" fmla="*/ 116035216 w 3741"/>
                <a:gd name="T99" fmla="*/ 1 h 1098"/>
                <a:gd name="T100" fmla="*/ 332325496 w 3741"/>
                <a:gd name="T101" fmla="*/ 1 h 1098"/>
                <a:gd name="T102" fmla="*/ 548615447 w 3741"/>
                <a:gd name="T103" fmla="*/ 1 h 1098"/>
                <a:gd name="T104" fmla="*/ 980266726 w 3741"/>
                <a:gd name="T105" fmla="*/ 1 h 1098"/>
                <a:gd name="T106" fmla="*/ 1303310067 w 3741"/>
                <a:gd name="T107" fmla="*/ 1 h 1098"/>
                <a:gd name="T108" fmla="*/ 1519599446 w 3741"/>
                <a:gd name="T109" fmla="*/ 1 h 1098"/>
                <a:gd name="T110" fmla="*/ 1684833494 w 3741"/>
                <a:gd name="T111" fmla="*/ 1 h 1098"/>
                <a:gd name="T112" fmla="*/ 1789729621 w 3741"/>
                <a:gd name="T113" fmla="*/ 1 h 1098"/>
                <a:gd name="T114" fmla="*/ 2005090517 w 3741"/>
                <a:gd name="T115" fmla="*/ 1 h 1098"/>
                <a:gd name="T116" fmla="*/ 2147483647 w 3741"/>
                <a:gd name="T117" fmla="*/ 1 h 1098"/>
                <a:gd name="T118" fmla="*/ 2147483647 w 3741"/>
                <a:gd name="T119" fmla="*/ 1 h 1098"/>
                <a:gd name="T120" fmla="*/ 2147483647 w 3741"/>
                <a:gd name="T121" fmla="*/ 1 h 1098"/>
                <a:gd name="T122" fmla="*/ 2147483647 w 3741"/>
                <a:gd name="T123" fmla="*/ 1 h 1098"/>
                <a:gd name="T124" fmla="*/ 2147483647 w 3741"/>
                <a:gd name="T125" fmla="*/ 1 h 10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41"/>
                <a:gd name="T190" fmla="*/ 0 h 1098"/>
                <a:gd name="T191" fmla="*/ 3741 w 3741"/>
                <a:gd name="T192" fmla="*/ 1098 h 109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41" h="1098">
                  <a:moveTo>
                    <a:pt x="3670" y="94"/>
                  </a:moveTo>
                  <a:lnTo>
                    <a:pt x="3673" y="110"/>
                  </a:lnTo>
                  <a:lnTo>
                    <a:pt x="3673" y="92"/>
                  </a:lnTo>
                  <a:lnTo>
                    <a:pt x="3615" y="110"/>
                  </a:lnTo>
                  <a:lnTo>
                    <a:pt x="3557" y="122"/>
                  </a:lnTo>
                  <a:lnTo>
                    <a:pt x="3498" y="131"/>
                  </a:lnTo>
                  <a:lnTo>
                    <a:pt x="3441" y="137"/>
                  </a:lnTo>
                  <a:lnTo>
                    <a:pt x="3382" y="141"/>
                  </a:lnTo>
                  <a:lnTo>
                    <a:pt x="3324" y="141"/>
                  </a:lnTo>
                  <a:lnTo>
                    <a:pt x="3266" y="139"/>
                  </a:lnTo>
                  <a:lnTo>
                    <a:pt x="3208" y="135"/>
                  </a:lnTo>
                  <a:lnTo>
                    <a:pt x="3149" y="130"/>
                  </a:lnTo>
                  <a:lnTo>
                    <a:pt x="3033" y="114"/>
                  </a:lnTo>
                  <a:lnTo>
                    <a:pt x="2917" y="94"/>
                  </a:lnTo>
                  <a:lnTo>
                    <a:pt x="2801" y="71"/>
                  </a:lnTo>
                  <a:lnTo>
                    <a:pt x="2684" y="49"/>
                  </a:lnTo>
                  <a:lnTo>
                    <a:pt x="2568" y="27"/>
                  </a:lnTo>
                  <a:lnTo>
                    <a:pt x="2452" y="12"/>
                  </a:lnTo>
                  <a:lnTo>
                    <a:pt x="2393" y="6"/>
                  </a:lnTo>
                  <a:lnTo>
                    <a:pt x="2335" y="2"/>
                  </a:lnTo>
                  <a:lnTo>
                    <a:pt x="2277" y="0"/>
                  </a:lnTo>
                  <a:lnTo>
                    <a:pt x="2219" y="2"/>
                  </a:lnTo>
                  <a:lnTo>
                    <a:pt x="2160" y="4"/>
                  </a:lnTo>
                  <a:lnTo>
                    <a:pt x="2103" y="12"/>
                  </a:lnTo>
                  <a:lnTo>
                    <a:pt x="2044" y="21"/>
                  </a:lnTo>
                  <a:lnTo>
                    <a:pt x="1985" y="33"/>
                  </a:lnTo>
                  <a:lnTo>
                    <a:pt x="1928" y="51"/>
                  </a:lnTo>
                  <a:lnTo>
                    <a:pt x="1924" y="51"/>
                  </a:lnTo>
                  <a:lnTo>
                    <a:pt x="1868" y="73"/>
                  </a:lnTo>
                  <a:lnTo>
                    <a:pt x="1808" y="94"/>
                  </a:lnTo>
                  <a:lnTo>
                    <a:pt x="1811" y="110"/>
                  </a:lnTo>
                  <a:lnTo>
                    <a:pt x="1811" y="92"/>
                  </a:lnTo>
                  <a:lnTo>
                    <a:pt x="1753" y="110"/>
                  </a:lnTo>
                  <a:lnTo>
                    <a:pt x="1695" y="122"/>
                  </a:lnTo>
                  <a:lnTo>
                    <a:pt x="1637" y="131"/>
                  </a:lnTo>
                  <a:lnTo>
                    <a:pt x="1579" y="137"/>
                  </a:lnTo>
                  <a:lnTo>
                    <a:pt x="1521" y="141"/>
                  </a:lnTo>
                  <a:lnTo>
                    <a:pt x="1463" y="141"/>
                  </a:lnTo>
                  <a:lnTo>
                    <a:pt x="1404" y="139"/>
                  </a:lnTo>
                  <a:lnTo>
                    <a:pt x="1347" y="135"/>
                  </a:lnTo>
                  <a:lnTo>
                    <a:pt x="1288" y="130"/>
                  </a:lnTo>
                  <a:lnTo>
                    <a:pt x="1172" y="114"/>
                  </a:lnTo>
                  <a:lnTo>
                    <a:pt x="1056" y="94"/>
                  </a:lnTo>
                  <a:lnTo>
                    <a:pt x="939" y="71"/>
                  </a:lnTo>
                  <a:lnTo>
                    <a:pt x="823" y="49"/>
                  </a:lnTo>
                  <a:lnTo>
                    <a:pt x="707" y="27"/>
                  </a:lnTo>
                  <a:lnTo>
                    <a:pt x="591" y="12"/>
                  </a:lnTo>
                  <a:lnTo>
                    <a:pt x="532" y="6"/>
                  </a:lnTo>
                  <a:lnTo>
                    <a:pt x="474" y="2"/>
                  </a:lnTo>
                  <a:lnTo>
                    <a:pt x="416" y="0"/>
                  </a:lnTo>
                  <a:lnTo>
                    <a:pt x="358" y="2"/>
                  </a:lnTo>
                  <a:lnTo>
                    <a:pt x="299" y="4"/>
                  </a:lnTo>
                  <a:lnTo>
                    <a:pt x="242" y="12"/>
                  </a:lnTo>
                  <a:lnTo>
                    <a:pt x="183" y="21"/>
                  </a:lnTo>
                  <a:lnTo>
                    <a:pt x="125" y="33"/>
                  </a:lnTo>
                  <a:lnTo>
                    <a:pt x="67" y="51"/>
                  </a:lnTo>
                  <a:lnTo>
                    <a:pt x="63" y="51"/>
                  </a:lnTo>
                  <a:lnTo>
                    <a:pt x="7" y="73"/>
                  </a:lnTo>
                  <a:lnTo>
                    <a:pt x="0" y="75"/>
                  </a:lnTo>
                  <a:lnTo>
                    <a:pt x="0" y="88"/>
                  </a:lnTo>
                  <a:lnTo>
                    <a:pt x="0" y="1010"/>
                  </a:lnTo>
                  <a:lnTo>
                    <a:pt x="0" y="1029"/>
                  </a:lnTo>
                  <a:lnTo>
                    <a:pt x="11" y="1025"/>
                  </a:lnTo>
                  <a:lnTo>
                    <a:pt x="70" y="1004"/>
                  </a:lnTo>
                  <a:lnTo>
                    <a:pt x="67" y="988"/>
                  </a:lnTo>
                  <a:lnTo>
                    <a:pt x="67" y="1006"/>
                  </a:lnTo>
                  <a:lnTo>
                    <a:pt x="125" y="988"/>
                  </a:lnTo>
                  <a:lnTo>
                    <a:pt x="183" y="976"/>
                  </a:lnTo>
                  <a:lnTo>
                    <a:pt x="242" y="966"/>
                  </a:lnTo>
                  <a:lnTo>
                    <a:pt x="299" y="960"/>
                  </a:lnTo>
                  <a:lnTo>
                    <a:pt x="358" y="956"/>
                  </a:lnTo>
                  <a:lnTo>
                    <a:pt x="416" y="956"/>
                  </a:lnTo>
                  <a:lnTo>
                    <a:pt x="474" y="958"/>
                  </a:lnTo>
                  <a:lnTo>
                    <a:pt x="532" y="962"/>
                  </a:lnTo>
                  <a:lnTo>
                    <a:pt x="591" y="968"/>
                  </a:lnTo>
                  <a:lnTo>
                    <a:pt x="707" y="984"/>
                  </a:lnTo>
                  <a:lnTo>
                    <a:pt x="823" y="1004"/>
                  </a:lnTo>
                  <a:lnTo>
                    <a:pt x="939" y="1027"/>
                  </a:lnTo>
                  <a:lnTo>
                    <a:pt x="1056" y="1049"/>
                  </a:lnTo>
                  <a:lnTo>
                    <a:pt x="1172" y="1070"/>
                  </a:lnTo>
                  <a:lnTo>
                    <a:pt x="1288" y="1086"/>
                  </a:lnTo>
                  <a:lnTo>
                    <a:pt x="1347" y="1092"/>
                  </a:lnTo>
                  <a:lnTo>
                    <a:pt x="1404" y="1096"/>
                  </a:lnTo>
                  <a:lnTo>
                    <a:pt x="1463" y="1098"/>
                  </a:lnTo>
                  <a:lnTo>
                    <a:pt x="1521" y="1096"/>
                  </a:lnTo>
                  <a:lnTo>
                    <a:pt x="1579" y="1094"/>
                  </a:lnTo>
                  <a:lnTo>
                    <a:pt x="1637" y="1086"/>
                  </a:lnTo>
                  <a:lnTo>
                    <a:pt x="1695" y="1076"/>
                  </a:lnTo>
                  <a:lnTo>
                    <a:pt x="1753" y="1065"/>
                  </a:lnTo>
                  <a:lnTo>
                    <a:pt x="1811" y="1047"/>
                  </a:lnTo>
                  <a:lnTo>
                    <a:pt x="1815" y="1047"/>
                  </a:lnTo>
                  <a:lnTo>
                    <a:pt x="1872" y="1025"/>
                  </a:lnTo>
                  <a:lnTo>
                    <a:pt x="1931" y="1004"/>
                  </a:lnTo>
                  <a:lnTo>
                    <a:pt x="1928" y="988"/>
                  </a:lnTo>
                  <a:lnTo>
                    <a:pt x="1928" y="1006"/>
                  </a:lnTo>
                  <a:lnTo>
                    <a:pt x="1985" y="988"/>
                  </a:lnTo>
                  <a:lnTo>
                    <a:pt x="2044" y="976"/>
                  </a:lnTo>
                  <a:lnTo>
                    <a:pt x="2103" y="966"/>
                  </a:lnTo>
                  <a:lnTo>
                    <a:pt x="2160" y="960"/>
                  </a:lnTo>
                  <a:lnTo>
                    <a:pt x="2219" y="956"/>
                  </a:lnTo>
                  <a:lnTo>
                    <a:pt x="2277" y="956"/>
                  </a:lnTo>
                  <a:lnTo>
                    <a:pt x="2335" y="958"/>
                  </a:lnTo>
                  <a:lnTo>
                    <a:pt x="2393" y="962"/>
                  </a:lnTo>
                  <a:lnTo>
                    <a:pt x="2452" y="968"/>
                  </a:lnTo>
                  <a:lnTo>
                    <a:pt x="2568" y="984"/>
                  </a:lnTo>
                  <a:lnTo>
                    <a:pt x="2684" y="1004"/>
                  </a:lnTo>
                  <a:lnTo>
                    <a:pt x="2801" y="1027"/>
                  </a:lnTo>
                  <a:lnTo>
                    <a:pt x="2917" y="1049"/>
                  </a:lnTo>
                  <a:lnTo>
                    <a:pt x="3033" y="1070"/>
                  </a:lnTo>
                  <a:lnTo>
                    <a:pt x="3149" y="1086"/>
                  </a:lnTo>
                  <a:lnTo>
                    <a:pt x="3208" y="1092"/>
                  </a:lnTo>
                  <a:lnTo>
                    <a:pt x="3266" y="1096"/>
                  </a:lnTo>
                  <a:lnTo>
                    <a:pt x="3324" y="1098"/>
                  </a:lnTo>
                  <a:lnTo>
                    <a:pt x="3382" y="1096"/>
                  </a:lnTo>
                  <a:lnTo>
                    <a:pt x="3441" y="1094"/>
                  </a:lnTo>
                  <a:lnTo>
                    <a:pt x="3498" y="1086"/>
                  </a:lnTo>
                  <a:lnTo>
                    <a:pt x="3557" y="1076"/>
                  </a:lnTo>
                  <a:lnTo>
                    <a:pt x="3615" y="1065"/>
                  </a:lnTo>
                  <a:lnTo>
                    <a:pt x="3673" y="1047"/>
                  </a:lnTo>
                  <a:lnTo>
                    <a:pt x="3677" y="1047"/>
                  </a:lnTo>
                  <a:lnTo>
                    <a:pt x="3733" y="1025"/>
                  </a:lnTo>
                  <a:lnTo>
                    <a:pt x="3740" y="1023"/>
                  </a:lnTo>
                  <a:lnTo>
                    <a:pt x="3741" y="1010"/>
                  </a:lnTo>
                  <a:lnTo>
                    <a:pt x="3741" y="88"/>
                  </a:lnTo>
                  <a:lnTo>
                    <a:pt x="3741" y="69"/>
                  </a:lnTo>
                  <a:lnTo>
                    <a:pt x="3730" y="73"/>
                  </a:lnTo>
                  <a:lnTo>
                    <a:pt x="3670" y="94"/>
                  </a:lnTo>
                  <a:close/>
                  <a:moveTo>
                    <a:pt x="3733" y="104"/>
                  </a:moveTo>
                  <a:lnTo>
                    <a:pt x="3731" y="88"/>
                  </a:lnTo>
                  <a:lnTo>
                    <a:pt x="3723" y="88"/>
                  </a:lnTo>
                  <a:lnTo>
                    <a:pt x="3723" y="1010"/>
                  </a:lnTo>
                  <a:lnTo>
                    <a:pt x="3731" y="1010"/>
                  </a:lnTo>
                  <a:lnTo>
                    <a:pt x="3730" y="994"/>
                  </a:lnTo>
                  <a:lnTo>
                    <a:pt x="3670" y="1015"/>
                  </a:lnTo>
                  <a:lnTo>
                    <a:pt x="3673" y="1031"/>
                  </a:lnTo>
                  <a:lnTo>
                    <a:pt x="3673" y="1013"/>
                  </a:lnTo>
                  <a:lnTo>
                    <a:pt x="3615" y="1031"/>
                  </a:lnTo>
                  <a:lnTo>
                    <a:pt x="3557" y="1043"/>
                  </a:lnTo>
                  <a:lnTo>
                    <a:pt x="3498" y="1053"/>
                  </a:lnTo>
                  <a:lnTo>
                    <a:pt x="3441" y="1061"/>
                  </a:lnTo>
                  <a:lnTo>
                    <a:pt x="3382" y="1063"/>
                  </a:lnTo>
                  <a:lnTo>
                    <a:pt x="3324" y="1065"/>
                  </a:lnTo>
                  <a:lnTo>
                    <a:pt x="3266" y="1063"/>
                  </a:lnTo>
                  <a:lnTo>
                    <a:pt x="3208" y="1059"/>
                  </a:lnTo>
                  <a:lnTo>
                    <a:pt x="3149" y="1053"/>
                  </a:lnTo>
                  <a:lnTo>
                    <a:pt x="3033" y="1037"/>
                  </a:lnTo>
                  <a:lnTo>
                    <a:pt x="2917" y="1015"/>
                  </a:lnTo>
                  <a:lnTo>
                    <a:pt x="2801" y="994"/>
                  </a:lnTo>
                  <a:lnTo>
                    <a:pt x="2684" y="970"/>
                  </a:lnTo>
                  <a:lnTo>
                    <a:pt x="2568" y="951"/>
                  </a:lnTo>
                  <a:lnTo>
                    <a:pt x="2452" y="935"/>
                  </a:lnTo>
                  <a:lnTo>
                    <a:pt x="2393" y="929"/>
                  </a:lnTo>
                  <a:lnTo>
                    <a:pt x="2335" y="925"/>
                  </a:lnTo>
                  <a:lnTo>
                    <a:pt x="2277" y="923"/>
                  </a:lnTo>
                  <a:lnTo>
                    <a:pt x="2219" y="923"/>
                  </a:lnTo>
                  <a:lnTo>
                    <a:pt x="2160" y="927"/>
                  </a:lnTo>
                  <a:lnTo>
                    <a:pt x="2103" y="933"/>
                  </a:lnTo>
                  <a:lnTo>
                    <a:pt x="2044" y="943"/>
                  </a:lnTo>
                  <a:lnTo>
                    <a:pt x="1985" y="955"/>
                  </a:lnTo>
                  <a:lnTo>
                    <a:pt x="1928" y="972"/>
                  </a:lnTo>
                  <a:lnTo>
                    <a:pt x="1924" y="972"/>
                  </a:lnTo>
                  <a:lnTo>
                    <a:pt x="1868" y="994"/>
                  </a:lnTo>
                  <a:lnTo>
                    <a:pt x="1808" y="1015"/>
                  </a:lnTo>
                  <a:lnTo>
                    <a:pt x="1811" y="1031"/>
                  </a:lnTo>
                  <a:lnTo>
                    <a:pt x="1811" y="1013"/>
                  </a:lnTo>
                  <a:lnTo>
                    <a:pt x="1753" y="1031"/>
                  </a:lnTo>
                  <a:lnTo>
                    <a:pt x="1695" y="1043"/>
                  </a:lnTo>
                  <a:lnTo>
                    <a:pt x="1637" y="1053"/>
                  </a:lnTo>
                  <a:lnTo>
                    <a:pt x="1579" y="1061"/>
                  </a:lnTo>
                  <a:lnTo>
                    <a:pt x="1521" y="1063"/>
                  </a:lnTo>
                  <a:lnTo>
                    <a:pt x="1463" y="1065"/>
                  </a:lnTo>
                  <a:lnTo>
                    <a:pt x="1404" y="1063"/>
                  </a:lnTo>
                  <a:lnTo>
                    <a:pt x="1347" y="1059"/>
                  </a:lnTo>
                  <a:lnTo>
                    <a:pt x="1288" y="1053"/>
                  </a:lnTo>
                  <a:lnTo>
                    <a:pt x="1172" y="1037"/>
                  </a:lnTo>
                  <a:lnTo>
                    <a:pt x="1056" y="1015"/>
                  </a:lnTo>
                  <a:lnTo>
                    <a:pt x="939" y="994"/>
                  </a:lnTo>
                  <a:lnTo>
                    <a:pt x="823" y="970"/>
                  </a:lnTo>
                  <a:lnTo>
                    <a:pt x="707" y="951"/>
                  </a:lnTo>
                  <a:lnTo>
                    <a:pt x="591" y="935"/>
                  </a:lnTo>
                  <a:lnTo>
                    <a:pt x="532" y="929"/>
                  </a:lnTo>
                  <a:lnTo>
                    <a:pt x="474" y="925"/>
                  </a:lnTo>
                  <a:lnTo>
                    <a:pt x="416" y="923"/>
                  </a:lnTo>
                  <a:lnTo>
                    <a:pt x="358" y="923"/>
                  </a:lnTo>
                  <a:lnTo>
                    <a:pt x="299" y="927"/>
                  </a:lnTo>
                  <a:lnTo>
                    <a:pt x="242" y="933"/>
                  </a:lnTo>
                  <a:lnTo>
                    <a:pt x="183" y="943"/>
                  </a:lnTo>
                  <a:lnTo>
                    <a:pt x="125" y="955"/>
                  </a:lnTo>
                  <a:lnTo>
                    <a:pt x="67" y="972"/>
                  </a:lnTo>
                  <a:lnTo>
                    <a:pt x="63" y="972"/>
                  </a:lnTo>
                  <a:lnTo>
                    <a:pt x="7" y="994"/>
                  </a:lnTo>
                  <a:lnTo>
                    <a:pt x="9" y="1010"/>
                  </a:lnTo>
                  <a:lnTo>
                    <a:pt x="18" y="1010"/>
                  </a:lnTo>
                  <a:lnTo>
                    <a:pt x="18" y="88"/>
                  </a:lnTo>
                  <a:lnTo>
                    <a:pt x="9" y="88"/>
                  </a:lnTo>
                  <a:lnTo>
                    <a:pt x="11" y="104"/>
                  </a:lnTo>
                  <a:lnTo>
                    <a:pt x="70" y="82"/>
                  </a:lnTo>
                  <a:lnTo>
                    <a:pt x="67" y="67"/>
                  </a:lnTo>
                  <a:lnTo>
                    <a:pt x="67" y="84"/>
                  </a:lnTo>
                  <a:lnTo>
                    <a:pt x="125" y="67"/>
                  </a:lnTo>
                  <a:lnTo>
                    <a:pt x="183" y="55"/>
                  </a:lnTo>
                  <a:lnTo>
                    <a:pt x="242" y="45"/>
                  </a:lnTo>
                  <a:lnTo>
                    <a:pt x="299" y="37"/>
                  </a:lnTo>
                  <a:lnTo>
                    <a:pt x="358" y="35"/>
                  </a:lnTo>
                  <a:lnTo>
                    <a:pt x="416" y="33"/>
                  </a:lnTo>
                  <a:lnTo>
                    <a:pt x="474" y="35"/>
                  </a:lnTo>
                  <a:lnTo>
                    <a:pt x="532" y="39"/>
                  </a:lnTo>
                  <a:lnTo>
                    <a:pt x="591" y="45"/>
                  </a:lnTo>
                  <a:lnTo>
                    <a:pt x="707" y="61"/>
                  </a:lnTo>
                  <a:lnTo>
                    <a:pt x="823" y="82"/>
                  </a:lnTo>
                  <a:lnTo>
                    <a:pt x="939" y="104"/>
                  </a:lnTo>
                  <a:lnTo>
                    <a:pt x="1056" y="128"/>
                  </a:lnTo>
                  <a:lnTo>
                    <a:pt x="1172" y="147"/>
                  </a:lnTo>
                  <a:lnTo>
                    <a:pt x="1288" y="163"/>
                  </a:lnTo>
                  <a:lnTo>
                    <a:pt x="1347" y="169"/>
                  </a:lnTo>
                  <a:lnTo>
                    <a:pt x="1404" y="173"/>
                  </a:lnTo>
                  <a:lnTo>
                    <a:pt x="1463" y="175"/>
                  </a:lnTo>
                  <a:lnTo>
                    <a:pt x="1521" y="175"/>
                  </a:lnTo>
                  <a:lnTo>
                    <a:pt x="1579" y="171"/>
                  </a:lnTo>
                  <a:lnTo>
                    <a:pt x="1637" y="165"/>
                  </a:lnTo>
                  <a:lnTo>
                    <a:pt x="1695" y="155"/>
                  </a:lnTo>
                  <a:lnTo>
                    <a:pt x="1753" y="143"/>
                  </a:lnTo>
                  <a:lnTo>
                    <a:pt x="1811" y="126"/>
                  </a:lnTo>
                  <a:lnTo>
                    <a:pt x="1815" y="126"/>
                  </a:lnTo>
                  <a:lnTo>
                    <a:pt x="1872" y="104"/>
                  </a:lnTo>
                  <a:lnTo>
                    <a:pt x="1931" y="82"/>
                  </a:lnTo>
                  <a:lnTo>
                    <a:pt x="1928" y="67"/>
                  </a:lnTo>
                  <a:lnTo>
                    <a:pt x="1928" y="84"/>
                  </a:lnTo>
                  <a:lnTo>
                    <a:pt x="1985" y="67"/>
                  </a:lnTo>
                  <a:lnTo>
                    <a:pt x="2044" y="55"/>
                  </a:lnTo>
                  <a:lnTo>
                    <a:pt x="2103" y="45"/>
                  </a:lnTo>
                  <a:lnTo>
                    <a:pt x="2160" y="37"/>
                  </a:lnTo>
                  <a:lnTo>
                    <a:pt x="2219" y="35"/>
                  </a:lnTo>
                  <a:lnTo>
                    <a:pt x="2277" y="33"/>
                  </a:lnTo>
                  <a:lnTo>
                    <a:pt x="2335" y="35"/>
                  </a:lnTo>
                  <a:lnTo>
                    <a:pt x="2393" y="39"/>
                  </a:lnTo>
                  <a:lnTo>
                    <a:pt x="2452" y="45"/>
                  </a:lnTo>
                  <a:lnTo>
                    <a:pt x="2568" y="61"/>
                  </a:lnTo>
                  <a:lnTo>
                    <a:pt x="2684" y="82"/>
                  </a:lnTo>
                  <a:lnTo>
                    <a:pt x="2801" y="104"/>
                  </a:lnTo>
                  <a:lnTo>
                    <a:pt x="2917" y="128"/>
                  </a:lnTo>
                  <a:lnTo>
                    <a:pt x="3033" y="147"/>
                  </a:lnTo>
                  <a:lnTo>
                    <a:pt x="3149" y="163"/>
                  </a:lnTo>
                  <a:lnTo>
                    <a:pt x="3208" y="169"/>
                  </a:lnTo>
                  <a:lnTo>
                    <a:pt x="3266" y="173"/>
                  </a:lnTo>
                  <a:lnTo>
                    <a:pt x="3324" y="175"/>
                  </a:lnTo>
                  <a:lnTo>
                    <a:pt x="3382" y="175"/>
                  </a:lnTo>
                  <a:lnTo>
                    <a:pt x="3441" y="171"/>
                  </a:lnTo>
                  <a:lnTo>
                    <a:pt x="3498" y="165"/>
                  </a:lnTo>
                  <a:lnTo>
                    <a:pt x="3557" y="155"/>
                  </a:lnTo>
                  <a:lnTo>
                    <a:pt x="3615" y="143"/>
                  </a:lnTo>
                  <a:lnTo>
                    <a:pt x="3673" y="126"/>
                  </a:lnTo>
                  <a:lnTo>
                    <a:pt x="3677" y="126"/>
                  </a:lnTo>
                  <a:lnTo>
                    <a:pt x="3733" y="1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705" name="Rectangle 6"/>
            <p:cNvSpPr>
              <a:spLocks noChangeArrowheads="1"/>
            </p:cNvSpPr>
            <p:nvPr/>
          </p:nvSpPr>
          <p:spPr bwMode="auto">
            <a:xfrm>
              <a:off x="48" y="816"/>
              <a:ext cx="49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600">
                  <a:solidFill>
                    <a:srgbClr val="000000"/>
                  </a:solidFill>
                  <a:latin typeface="Arial" pitchFamily="34" charset="0"/>
                  <a:cs typeface="Arial" pitchFamily="34" charset="0"/>
                </a:rPr>
                <a:t>Principal</a:t>
              </a:r>
              <a:endParaRPr lang="en-US" sz="2400">
                <a:latin typeface="Times New Roman" pitchFamily="18" charset="0"/>
                <a:cs typeface="Arial" pitchFamily="34" charset="0"/>
              </a:endParaRPr>
            </a:p>
          </p:txBody>
        </p:sp>
      </p:grpSp>
      <p:sp>
        <p:nvSpPr>
          <p:cNvPr id="109573" name="Rectangle 7"/>
          <p:cNvSpPr>
            <a:spLocks noChangeArrowheads="1"/>
          </p:cNvSpPr>
          <p:nvPr/>
        </p:nvSpPr>
        <p:spPr bwMode="auto">
          <a:xfrm>
            <a:off x="1752600" y="4105275"/>
            <a:ext cx="14224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grpSp>
        <p:nvGrpSpPr>
          <p:cNvPr id="109574" name="Group 9"/>
          <p:cNvGrpSpPr>
            <a:grpSpLocks/>
          </p:cNvGrpSpPr>
          <p:nvPr/>
        </p:nvGrpSpPr>
        <p:grpSpPr bwMode="auto">
          <a:xfrm>
            <a:off x="1600201" y="2606676"/>
            <a:ext cx="1260475" cy="3459163"/>
            <a:chOff x="48" y="1642"/>
            <a:chExt cx="794" cy="2179"/>
          </a:xfrm>
        </p:grpSpPr>
        <p:sp>
          <p:nvSpPr>
            <p:cNvPr id="109700" name="Rectangle 8"/>
            <p:cNvSpPr>
              <a:spLocks noChangeArrowheads="1"/>
            </p:cNvSpPr>
            <p:nvPr/>
          </p:nvSpPr>
          <p:spPr bwMode="auto">
            <a:xfrm>
              <a:off x="48" y="2617"/>
              <a:ext cx="63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600">
                  <a:solidFill>
                    <a:srgbClr val="000000"/>
                  </a:solidFill>
                  <a:latin typeface="Arial" pitchFamily="34" charset="0"/>
                  <a:cs typeface="Arial" pitchFamily="34" charset="0"/>
                </a:rPr>
                <a:t>Surrogates</a:t>
              </a:r>
              <a:endParaRPr lang="en-US" sz="2400">
                <a:latin typeface="Times New Roman" pitchFamily="18" charset="0"/>
                <a:cs typeface="Arial" pitchFamily="34" charset="0"/>
              </a:endParaRPr>
            </a:p>
          </p:txBody>
        </p:sp>
        <p:sp>
          <p:nvSpPr>
            <p:cNvPr id="109701" name="Freeform 9"/>
            <p:cNvSpPr>
              <a:spLocks/>
            </p:cNvSpPr>
            <p:nvPr/>
          </p:nvSpPr>
          <p:spPr bwMode="auto">
            <a:xfrm>
              <a:off x="768" y="1642"/>
              <a:ext cx="74" cy="2179"/>
            </a:xfrm>
            <a:custGeom>
              <a:avLst/>
              <a:gdLst>
                <a:gd name="T0" fmla="*/ 107950 w 74"/>
                <a:gd name="T1" fmla="*/ 0 h 4359"/>
                <a:gd name="T2" fmla="*/ 92075 w 74"/>
                <a:gd name="T3" fmla="*/ 0 h 4359"/>
                <a:gd name="T4" fmla="*/ 80962 w 74"/>
                <a:gd name="T5" fmla="*/ 0 h 4359"/>
                <a:gd name="T6" fmla="*/ 68262 w 74"/>
                <a:gd name="T7" fmla="*/ 0 h 4359"/>
                <a:gd name="T8" fmla="*/ 60325 w 74"/>
                <a:gd name="T9" fmla="*/ 0 h 4359"/>
                <a:gd name="T10" fmla="*/ 50800 w 74"/>
                <a:gd name="T11" fmla="*/ 0 h 4359"/>
                <a:gd name="T12" fmla="*/ 49212 w 74"/>
                <a:gd name="T13" fmla="*/ 0 h 4359"/>
                <a:gd name="T14" fmla="*/ 36512 w 74"/>
                <a:gd name="T15" fmla="*/ 0 h 4359"/>
                <a:gd name="T16" fmla="*/ 46037 w 74"/>
                <a:gd name="T17" fmla="*/ 0 h 4359"/>
                <a:gd name="T18" fmla="*/ 23812 w 74"/>
                <a:gd name="T19" fmla="*/ 0 h 4359"/>
                <a:gd name="T20" fmla="*/ 9525 w 74"/>
                <a:gd name="T21" fmla="*/ 0 h 4359"/>
                <a:gd name="T22" fmla="*/ 7937 w 74"/>
                <a:gd name="T23" fmla="*/ 0 h 4359"/>
                <a:gd name="T24" fmla="*/ 17462 w 74"/>
                <a:gd name="T25" fmla="*/ 0 h 4359"/>
                <a:gd name="T26" fmla="*/ 7937 w 74"/>
                <a:gd name="T27" fmla="*/ 0 h 4359"/>
                <a:gd name="T28" fmla="*/ 0 w 74"/>
                <a:gd name="T29" fmla="*/ 0 h 4359"/>
                <a:gd name="T30" fmla="*/ 7937 w 74"/>
                <a:gd name="T31" fmla="*/ 0 h 4359"/>
                <a:gd name="T32" fmla="*/ 17462 w 74"/>
                <a:gd name="T33" fmla="*/ 0 h 4359"/>
                <a:gd name="T34" fmla="*/ 12700 w 74"/>
                <a:gd name="T35" fmla="*/ 0 h 4359"/>
                <a:gd name="T36" fmla="*/ 14288 w 74"/>
                <a:gd name="T37" fmla="*/ 0 h 4359"/>
                <a:gd name="T38" fmla="*/ 28575 w 74"/>
                <a:gd name="T39" fmla="*/ 0 h 4359"/>
                <a:gd name="T40" fmla="*/ 30162 w 74"/>
                <a:gd name="T41" fmla="*/ 0 h 4359"/>
                <a:gd name="T42" fmla="*/ 39687 w 74"/>
                <a:gd name="T43" fmla="*/ 0 h 4359"/>
                <a:gd name="T44" fmla="*/ 49212 w 74"/>
                <a:gd name="T45" fmla="*/ 0 h 4359"/>
                <a:gd name="T46" fmla="*/ 50800 w 74"/>
                <a:gd name="T47" fmla="*/ 0 h 4359"/>
                <a:gd name="T48" fmla="*/ 57150 w 74"/>
                <a:gd name="T49" fmla="*/ 0 h 4359"/>
                <a:gd name="T50" fmla="*/ 66675 w 74"/>
                <a:gd name="T51" fmla="*/ 0 h 4359"/>
                <a:gd name="T52" fmla="*/ 76200 w 74"/>
                <a:gd name="T53" fmla="*/ 0 h 4359"/>
                <a:gd name="T54" fmla="*/ 88900 w 74"/>
                <a:gd name="T55" fmla="*/ 0 h 4359"/>
                <a:gd name="T56" fmla="*/ 103188 w 74"/>
                <a:gd name="T57" fmla="*/ 0 h 4359"/>
                <a:gd name="T58" fmla="*/ 112713 w 74"/>
                <a:gd name="T59" fmla="*/ 0 h 4359"/>
                <a:gd name="T60" fmla="*/ 107950 w 74"/>
                <a:gd name="T61" fmla="*/ 0 h 4359"/>
                <a:gd name="T62" fmla="*/ 103188 w 74"/>
                <a:gd name="T63" fmla="*/ 0 h 4359"/>
                <a:gd name="T64" fmla="*/ 107950 w 74"/>
                <a:gd name="T65" fmla="*/ 0 h 4359"/>
                <a:gd name="T66" fmla="*/ 95250 w 74"/>
                <a:gd name="T67" fmla="*/ 0 h 4359"/>
                <a:gd name="T68" fmla="*/ 92075 w 74"/>
                <a:gd name="T69" fmla="*/ 0 h 4359"/>
                <a:gd name="T70" fmla="*/ 84137 w 74"/>
                <a:gd name="T71" fmla="*/ 0 h 4359"/>
                <a:gd name="T72" fmla="*/ 79375 w 74"/>
                <a:gd name="T73" fmla="*/ 0 h 4359"/>
                <a:gd name="T74" fmla="*/ 74612 w 74"/>
                <a:gd name="T75" fmla="*/ 0 h 4359"/>
                <a:gd name="T76" fmla="*/ 65087 w 74"/>
                <a:gd name="T77" fmla="*/ 0 h 4359"/>
                <a:gd name="T78" fmla="*/ 58738 w 74"/>
                <a:gd name="T79" fmla="*/ 0 h 4359"/>
                <a:gd name="T80" fmla="*/ 46037 w 74"/>
                <a:gd name="T81" fmla="*/ 0 h 4359"/>
                <a:gd name="T82" fmla="*/ 33337 w 74"/>
                <a:gd name="T83" fmla="*/ 0 h 4359"/>
                <a:gd name="T84" fmla="*/ 17462 w 74"/>
                <a:gd name="T85" fmla="*/ 0 h 4359"/>
                <a:gd name="T86" fmla="*/ 17462 w 74"/>
                <a:gd name="T87" fmla="*/ 0 h 4359"/>
                <a:gd name="T88" fmla="*/ 26988 w 74"/>
                <a:gd name="T89" fmla="*/ 0 h 4359"/>
                <a:gd name="T90" fmla="*/ 17462 w 74"/>
                <a:gd name="T91" fmla="*/ 0 h 4359"/>
                <a:gd name="T92" fmla="*/ 17462 w 74"/>
                <a:gd name="T93" fmla="*/ 0 h 4359"/>
                <a:gd name="T94" fmla="*/ 33337 w 74"/>
                <a:gd name="T95" fmla="*/ 0 h 4359"/>
                <a:gd name="T96" fmla="*/ 46037 w 74"/>
                <a:gd name="T97" fmla="*/ 0 h 4359"/>
                <a:gd name="T98" fmla="*/ 58738 w 74"/>
                <a:gd name="T99" fmla="*/ 0 h 4359"/>
                <a:gd name="T100" fmla="*/ 63500 w 74"/>
                <a:gd name="T101" fmla="*/ 0 h 4359"/>
                <a:gd name="T102" fmla="*/ 74612 w 74"/>
                <a:gd name="T103" fmla="*/ 0 h 4359"/>
                <a:gd name="T104" fmla="*/ 79375 w 74"/>
                <a:gd name="T105" fmla="*/ 0 h 4359"/>
                <a:gd name="T106" fmla="*/ 85725 w 74"/>
                <a:gd name="T107" fmla="*/ 0 h 4359"/>
                <a:gd name="T108" fmla="*/ 95250 w 74"/>
                <a:gd name="T109" fmla="*/ 0 h 4359"/>
                <a:gd name="T110" fmla="*/ 100012 w 74"/>
                <a:gd name="T111" fmla="*/ 0 h 4359"/>
                <a:gd name="T112" fmla="*/ 111125 w 74"/>
                <a:gd name="T113" fmla="*/ 0 h 4359"/>
                <a:gd name="T114" fmla="*/ 112713 w 74"/>
                <a:gd name="T115" fmla="*/ 0 h 4359"/>
                <a:gd name="T116" fmla="*/ 107950 w 74"/>
                <a:gd name="T117" fmla="*/ 0 h 435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4"/>
                <a:gd name="T178" fmla="*/ 0 h 4359"/>
                <a:gd name="T179" fmla="*/ 74 w 74"/>
                <a:gd name="T180" fmla="*/ 4359 h 435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4" h="4359">
                  <a:moveTo>
                    <a:pt x="71" y="33"/>
                  </a:moveTo>
                  <a:lnTo>
                    <a:pt x="71" y="0"/>
                  </a:lnTo>
                  <a:lnTo>
                    <a:pt x="68" y="0"/>
                  </a:lnTo>
                  <a:lnTo>
                    <a:pt x="65" y="2"/>
                  </a:lnTo>
                  <a:lnTo>
                    <a:pt x="62" y="6"/>
                  </a:lnTo>
                  <a:lnTo>
                    <a:pt x="58" y="12"/>
                  </a:lnTo>
                  <a:lnTo>
                    <a:pt x="56" y="16"/>
                  </a:lnTo>
                  <a:lnTo>
                    <a:pt x="53" y="26"/>
                  </a:lnTo>
                  <a:lnTo>
                    <a:pt x="51" y="37"/>
                  </a:lnTo>
                  <a:lnTo>
                    <a:pt x="48" y="53"/>
                  </a:lnTo>
                  <a:lnTo>
                    <a:pt x="46" y="71"/>
                  </a:lnTo>
                  <a:lnTo>
                    <a:pt x="43" y="92"/>
                  </a:lnTo>
                  <a:lnTo>
                    <a:pt x="42" y="98"/>
                  </a:lnTo>
                  <a:lnTo>
                    <a:pt x="40" y="122"/>
                  </a:lnTo>
                  <a:lnTo>
                    <a:pt x="38" y="147"/>
                  </a:lnTo>
                  <a:lnTo>
                    <a:pt x="36" y="175"/>
                  </a:lnTo>
                  <a:lnTo>
                    <a:pt x="34" y="238"/>
                  </a:lnTo>
                  <a:lnTo>
                    <a:pt x="32" y="304"/>
                  </a:lnTo>
                  <a:lnTo>
                    <a:pt x="32" y="377"/>
                  </a:lnTo>
                  <a:lnTo>
                    <a:pt x="32" y="1819"/>
                  </a:lnTo>
                  <a:lnTo>
                    <a:pt x="31" y="1892"/>
                  </a:lnTo>
                  <a:lnTo>
                    <a:pt x="29" y="1958"/>
                  </a:lnTo>
                  <a:lnTo>
                    <a:pt x="25" y="2019"/>
                  </a:lnTo>
                  <a:lnTo>
                    <a:pt x="23" y="2047"/>
                  </a:lnTo>
                  <a:lnTo>
                    <a:pt x="22" y="2072"/>
                  </a:lnTo>
                  <a:lnTo>
                    <a:pt x="19" y="2096"/>
                  </a:lnTo>
                  <a:lnTo>
                    <a:pt x="29" y="2096"/>
                  </a:lnTo>
                  <a:lnTo>
                    <a:pt x="20" y="2090"/>
                  </a:lnTo>
                  <a:lnTo>
                    <a:pt x="18" y="2110"/>
                  </a:lnTo>
                  <a:lnTo>
                    <a:pt x="15" y="2127"/>
                  </a:lnTo>
                  <a:lnTo>
                    <a:pt x="11" y="2143"/>
                  </a:lnTo>
                  <a:lnTo>
                    <a:pt x="9" y="2155"/>
                  </a:lnTo>
                  <a:lnTo>
                    <a:pt x="6" y="2165"/>
                  </a:lnTo>
                  <a:lnTo>
                    <a:pt x="15" y="2171"/>
                  </a:lnTo>
                  <a:lnTo>
                    <a:pt x="8" y="2159"/>
                  </a:lnTo>
                  <a:lnTo>
                    <a:pt x="5" y="2165"/>
                  </a:lnTo>
                  <a:lnTo>
                    <a:pt x="11" y="2177"/>
                  </a:lnTo>
                  <a:lnTo>
                    <a:pt x="8" y="2161"/>
                  </a:lnTo>
                  <a:lnTo>
                    <a:pt x="11" y="2161"/>
                  </a:lnTo>
                  <a:lnTo>
                    <a:pt x="8" y="2163"/>
                  </a:lnTo>
                  <a:lnTo>
                    <a:pt x="5" y="2163"/>
                  </a:lnTo>
                  <a:lnTo>
                    <a:pt x="2" y="2167"/>
                  </a:lnTo>
                  <a:lnTo>
                    <a:pt x="0" y="2173"/>
                  </a:lnTo>
                  <a:lnTo>
                    <a:pt x="0" y="2178"/>
                  </a:lnTo>
                  <a:lnTo>
                    <a:pt x="0" y="2184"/>
                  </a:lnTo>
                  <a:lnTo>
                    <a:pt x="2" y="2190"/>
                  </a:lnTo>
                  <a:lnTo>
                    <a:pt x="5" y="2194"/>
                  </a:lnTo>
                  <a:lnTo>
                    <a:pt x="8" y="2196"/>
                  </a:lnTo>
                  <a:lnTo>
                    <a:pt x="11" y="2196"/>
                  </a:lnTo>
                  <a:lnTo>
                    <a:pt x="11" y="2180"/>
                  </a:lnTo>
                  <a:lnTo>
                    <a:pt x="8" y="2196"/>
                  </a:lnTo>
                  <a:lnTo>
                    <a:pt x="5" y="2192"/>
                  </a:lnTo>
                  <a:lnTo>
                    <a:pt x="8" y="2198"/>
                  </a:lnTo>
                  <a:lnTo>
                    <a:pt x="15" y="2186"/>
                  </a:lnTo>
                  <a:lnTo>
                    <a:pt x="6" y="2192"/>
                  </a:lnTo>
                  <a:lnTo>
                    <a:pt x="9" y="2202"/>
                  </a:lnTo>
                  <a:lnTo>
                    <a:pt x="11" y="2214"/>
                  </a:lnTo>
                  <a:lnTo>
                    <a:pt x="15" y="2230"/>
                  </a:lnTo>
                  <a:lnTo>
                    <a:pt x="18" y="2247"/>
                  </a:lnTo>
                  <a:lnTo>
                    <a:pt x="20" y="2267"/>
                  </a:lnTo>
                  <a:lnTo>
                    <a:pt x="29" y="2261"/>
                  </a:lnTo>
                  <a:lnTo>
                    <a:pt x="19" y="2261"/>
                  </a:lnTo>
                  <a:lnTo>
                    <a:pt x="22" y="2285"/>
                  </a:lnTo>
                  <a:lnTo>
                    <a:pt x="23" y="2310"/>
                  </a:lnTo>
                  <a:lnTo>
                    <a:pt x="25" y="2338"/>
                  </a:lnTo>
                  <a:lnTo>
                    <a:pt x="27" y="2367"/>
                  </a:lnTo>
                  <a:lnTo>
                    <a:pt x="29" y="2398"/>
                  </a:lnTo>
                  <a:lnTo>
                    <a:pt x="31" y="2467"/>
                  </a:lnTo>
                  <a:lnTo>
                    <a:pt x="32" y="2540"/>
                  </a:lnTo>
                  <a:lnTo>
                    <a:pt x="32" y="3980"/>
                  </a:lnTo>
                  <a:lnTo>
                    <a:pt x="32" y="4052"/>
                  </a:lnTo>
                  <a:lnTo>
                    <a:pt x="34" y="4121"/>
                  </a:lnTo>
                  <a:lnTo>
                    <a:pt x="35" y="4153"/>
                  </a:lnTo>
                  <a:lnTo>
                    <a:pt x="36" y="4182"/>
                  </a:lnTo>
                  <a:lnTo>
                    <a:pt x="38" y="4210"/>
                  </a:lnTo>
                  <a:lnTo>
                    <a:pt x="40" y="4235"/>
                  </a:lnTo>
                  <a:lnTo>
                    <a:pt x="42" y="4259"/>
                  </a:lnTo>
                  <a:lnTo>
                    <a:pt x="43" y="4267"/>
                  </a:lnTo>
                  <a:lnTo>
                    <a:pt x="46" y="4286"/>
                  </a:lnTo>
                  <a:lnTo>
                    <a:pt x="48" y="4304"/>
                  </a:lnTo>
                  <a:lnTo>
                    <a:pt x="51" y="4320"/>
                  </a:lnTo>
                  <a:lnTo>
                    <a:pt x="53" y="4331"/>
                  </a:lnTo>
                  <a:lnTo>
                    <a:pt x="56" y="4341"/>
                  </a:lnTo>
                  <a:lnTo>
                    <a:pt x="58" y="4345"/>
                  </a:lnTo>
                  <a:lnTo>
                    <a:pt x="62" y="4351"/>
                  </a:lnTo>
                  <a:lnTo>
                    <a:pt x="65" y="4355"/>
                  </a:lnTo>
                  <a:lnTo>
                    <a:pt x="68" y="4357"/>
                  </a:lnTo>
                  <a:lnTo>
                    <a:pt x="71" y="4359"/>
                  </a:lnTo>
                  <a:lnTo>
                    <a:pt x="71" y="4326"/>
                  </a:lnTo>
                  <a:lnTo>
                    <a:pt x="68" y="4324"/>
                  </a:lnTo>
                  <a:lnTo>
                    <a:pt x="71" y="4324"/>
                  </a:lnTo>
                  <a:lnTo>
                    <a:pt x="68" y="4339"/>
                  </a:lnTo>
                  <a:lnTo>
                    <a:pt x="74" y="4327"/>
                  </a:lnTo>
                  <a:lnTo>
                    <a:pt x="71" y="4322"/>
                  </a:lnTo>
                  <a:lnTo>
                    <a:pt x="65" y="4333"/>
                  </a:lnTo>
                  <a:lnTo>
                    <a:pt x="73" y="4327"/>
                  </a:lnTo>
                  <a:lnTo>
                    <a:pt x="70" y="4318"/>
                  </a:lnTo>
                  <a:lnTo>
                    <a:pt x="68" y="4306"/>
                  </a:lnTo>
                  <a:lnTo>
                    <a:pt x="65" y="4290"/>
                  </a:lnTo>
                  <a:lnTo>
                    <a:pt x="63" y="4272"/>
                  </a:lnTo>
                  <a:lnTo>
                    <a:pt x="60" y="4253"/>
                  </a:lnTo>
                  <a:lnTo>
                    <a:pt x="52" y="4259"/>
                  </a:lnTo>
                  <a:lnTo>
                    <a:pt x="60" y="4259"/>
                  </a:lnTo>
                  <a:lnTo>
                    <a:pt x="58" y="4235"/>
                  </a:lnTo>
                  <a:lnTo>
                    <a:pt x="56" y="4210"/>
                  </a:lnTo>
                  <a:lnTo>
                    <a:pt x="54" y="4182"/>
                  </a:lnTo>
                  <a:lnTo>
                    <a:pt x="53" y="4153"/>
                  </a:lnTo>
                  <a:lnTo>
                    <a:pt x="52" y="4121"/>
                  </a:lnTo>
                  <a:lnTo>
                    <a:pt x="50" y="4052"/>
                  </a:lnTo>
                  <a:lnTo>
                    <a:pt x="50" y="3980"/>
                  </a:lnTo>
                  <a:lnTo>
                    <a:pt x="50" y="2540"/>
                  </a:lnTo>
                  <a:lnTo>
                    <a:pt x="49" y="2467"/>
                  </a:lnTo>
                  <a:lnTo>
                    <a:pt x="47" y="2398"/>
                  </a:lnTo>
                  <a:lnTo>
                    <a:pt x="46" y="2367"/>
                  </a:lnTo>
                  <a:lnTo>
                    <a:pt x="43" y="2338"/>
                  </a:lnTo>
                  <a:lnTo>
                    <a:pt x="41" y="2310"/>
                  </a:lnTo>
                  <a:lnTo>
                    <a:pt x="40" y="2285"/>
                  </a:lnTo>
                  <a:lnTo>
                    <a:pt x="37" y="2261"/>
                  </a:lnTo>
                  <a:lnTo>
                    <a:pt x="37" y="2253"/>
                  </a:lnTo>
                  <a:lnTo>
                    <a:pt x="35" y="2233"/>
                  </a:lnTo>
                  <a:lnTo>
                    <a:pt x="32" y="2216"/>
                  </a:lnTo>
                  <a:lnTo>
                    <a:pt x="29" y="2200"/>
                  </a:lnTo>
                  <a:lnTo>
                    <a:pt x="26" y="2188"/>
                  </a:lnTo>
                  <a:lnTo>
                    <a:pt x="23" y="2178"/>
                  </a:lnTo>
                  <a:lnTo>
                    <a:pt x="21" y="2175"/>
                  </a:lnTo>
                  <a:lnTo>
                    <a:pt x="18" y="2169"/>
                  </a:lnTo>
                  <a:lnTo>
                    <a:pt x="15" y="2165"/>
                  </a:lnTo>
                  <a:lnTo>
                    <a:pt x="11" y="2163"/>
                  </a:lnTo>
                  <a:lnTo>
                    <a:pt x="8" y="2163"/>
                  </a:lnTo>
                  <a:lnTo>
                    <a:pt x="8" y="2194"/>
                  </a:lnTo>
                  <a:lnTo>
                    <a:pt x="11" y="2194"/>
                  </a:lnTo>
                  <a:lnTo>
                    <a:pt x="15" y="2190"/>
                  </a:lnTo>
                  <a:lnTo>
                    <a:pt x="17" y="2184"/>
                  </a:lnTo>
                  <a:lnTo>
                    <a:pt x="17" y="2178"/>
                  </a:lnTo>
                  <a:lnTo>
                    <a:pt x="17" y="2173"/>
                  </a:lnTo>
                  <a:lnTo>
                    <a:pt x="15" y="2167"/>
                  </a:lnTo>
                  <a:lnTo>
                    <a:pt x="11" y="2163"/>
                  </a:lnTo>
                  <a:lnTo>
                    <a:pt x="8" y="2178"/>
                  </a:lnTo>
                  <a:lnTo>
                    <a:pt x="8" y="2196"/>
                  </a:lnTo>
                  <a:lnTo>
                    <a:pt x="11" y="2194"/>
                  </a:lnTo>
                  <a:lnTo>
                    <a:pt x="15" y="2192"/>
                  </a:lnTo>
                  <a:lnTo>
                    <a:pt x="18" y="2188"/>
                  </a:lnTo>
                  <a:lnTo>
                    <a:pt x="21" y="2182"/>
                  </a:lnTo>
                  <a:lnTo>
                    <a:pt x="23" y="2178"/>
                  </a:lnTo>
                  <a:lnTo>
                    <a:pt x="26" y="2169"/>
                  </a:lnTo>
                  <a:lnTo>
                    <a:pt x="29" y="2157"/>
                  </a:lnTo>
                  <a:lnTo>
                    <a:pt x="32" y="2141"/>
                  </a:lnTo>
                  <a:lnTo>
                    <a:pt x="35" y="2123"/>
                  </a:lnTo>
                  <a:lnTo>
                    <a:pt x="37" y="2104"/>
                  </a:lnTo>
                  <a:lnTo>
                    <a:pt x="37" y="2096"/>
                  </a:lnTo>
                  <a:lnTo>
                    <a:pt x="40" y="2072"/>
                  </a:lnTo>
                  <a:lnTo>
                    <a:pt x="41" y="2047"/>
                  </a:lnTo>
                  <a:lnTo>
                    <a:pt x="43" y="2019"/>
                  </a:lnTo>
                  <a:lnTo>
                    <a:pt x="47" y="1958"/>
                  </a:lnTo>
                  <a:lnTo>
                    <a:pt x="49" y="1892"/>
                  </a:lnTo>
                  <a:lnTo>
                    <a:pt x="50" y="1819"/>
                  </a:lnTo>
                  <a:lnTo>
                    <a:pt x="50" y="377"/>
                  </a:lnTo>
                  <a:lnTo>
                    <a:pt x="50" y="304"/>
                  </a:lnTo>
                  <a:lnTo>
                    <a:pt x="52" y="238"/>
                  </a:lnTo>
                  <a:lnTo>
                    <a:pt x="54" y="175"/>
                  </a:lnTo>
                  <a:lnTo>
                    <a:pt x="56" y="147"/>
                  </a:lnTo>
                  <a:lnTo>
                    <a:pt x="58" y="122"/>
                  </a:lnTo>
                  <a:lnTo>
                    <a:pt x="60" y="98"/>
                  </a:lnTo>
                  <a:lnTo>
                    <a:pt x="52" y="98"/>
                  </a:lnTo>
                  <a:lnTo>
                    <a:pt x="60" y="106"/>
                  </a:lnTo>
                  <a:lnTo>
                    <a:pt x="63" y="84"/>
                  </a:lnTo>
                  <a:lnTo>
                    <a:pt x="65" y="67"/>
                  </a:lnTo>
                  <a:lnTo>
                    <a:pt x="68" y="51"/>
                  </a:lnTo>
                  <a:lnTo>
                    <a:pt x="70" y="39"/>
                  </a:lnTo>
                  <a:lnTo>
                    <a:pt x="73" y="29"/>
                  </a:lnTo>
                  <a:lnTo>
                    <a:pt x="65" y="24"/>
                  </a:lnTo>
                  <a:lnTo>
                    <a:pt x="71" y="35"/>
                  </a:lnTo>
                  <a:lnTo>
                    <a:pt x="74" y="29"/>
                  </a:lnTo>
                  <a:lnTo>
                    <a:pt x="71" y="33"/>
                  </a:lnTo>
                  <a:lnTo>
                    <a:pt x="68" y="18"/>
                  </a:lnTo>
                  <a:lnTo>
                    <a:pt x="68" y="33"/>
                  </a:lnTo>
                  <a:lnTo>
                    <a:pt x="71"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09575" name="Rectangle 14"/>
          <p:cNvSpPr>
            <a:spLocks noChangeArrowheads="1"/>
          </p:cNvSpPr>
          <p:nvPr/>
        </p:nvSpPr>
        <p:spPr bwMode="auto">
          <a:xfrm>
            <a:off x="3448051" y="6261100"/>
            <a:ext cx="1427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grpSp>
        <p:nvGrpSpPr>
          <p:cNvPr id="109576" name="Group 13"/>
          <p:cNvGrpSpPr>
            <a:grpSpLocks/>
          </p:cNvGrpSpPr>
          <p:nvPr/>
        </p:nvGrpSpPr>
        <p:grpSpPr bwMode="auto">
          <a:xfrm>
            <a:off x="2819400" y="1752600"/>
            <a:ext cx="1371600" cy="4775200"/>
            <a:chOff x="816" y="1104"/>
            <a:chExt cx="864" cy="3008"/>
          </a:xfrm>
        </p:grpSpPr>
        <p:sp>
          <p:nvSpPr>
            <p:cNvPr id="109687" name="Freeform 10"/>
            <p:cNvSpPr>
              <a:spLocks/>
            </p:cNvSpPr>
            <p:nvPr/>
          </p:nvSpPr>
          <p:spPr bwMode="auto">
            <a:xfrm>
              <a:off x="1383" y="1104"/>
              <a:ext cx="297" cy="624"/>
            </a:xfrm>
            <a:custGeom>
              <a:avLst/>
              <a:gdLst>
                <a:gd name="T0" fmla="*/ 1 w 446"/>
                <a:gd name="T1" fmla="*/ 3 h 824"/>
                <a:gd name="T2" fmla="*/ 1 w 446"/>
                <a:gd name="T3" fmla="*/ 0 h 824"/>
                <a:gd name="T4" fmla="*/ 0 w 446"/>
                <a:gd name="T5" fmla="*/ 99 h 824"/>
                <a:gd name="T6" fmla="*/ 1 w 446"/>
                <a:gd name="T7" fmla="*/ 103 h 824"/>
                <a:gd name="T8" fmla="*/ 1 w 446"/>
                <a:gd name="T9" fmla="*/ 3 h 824"/>
                <a:gd name="T10" fmla="*/ 0 60000 65536"/>
                <a:gd name="T11" fmla="*/ 0 60000 65536"/>
                <a:gd name="T12" fmla="*/ 0 60000 65536"/>
                <a:gd name="T13" fmla="*/ 0 60000 65536"/>
                <a:gd name="T14" fmla="*/ 0 60000 65536"/>
                <a:gd name="T15" fmla="*/ 0 w 446"/>
                <a:gd name="T16" fmla="*/ 0 h 824"/>
                <a:gd name="T17" fmla="*/ 446 w 446"/>
                <a:gd name="T18" fmla="*/ 824 h 824"/>
              </a:gdLst>
              <a:ahLst/>
              <a:cxnLst>
                <a:cxn ang="T10">
                  <a:pos x="T0" y="T1"/>
                </a:cxn>
                <a:cxn ang="T11">
                  <a:pos x="T2" y="T3"/>
                </a:cxn>
                <a:cxn ang="T12">
                  <a:pos x="T4" y="T5"/>
                </a:cxn>
                <a:cxn ang="T13">
                  <a:pos x="T6" y="T7"/>
                </a:cxn>
                <a:cxn ang="T14">
                  <a:pos x="T8" y="T9"/>
                </a:cxn>
              </a:cxnLst>
              <a:rect l="T15" t="T16" r="T17" b="T18"/>
              <a:pathLst>
                <a:path w="446" h="824">
                  <a:moveTo>
                    <a:pt x="446" y="24"/>
                  </a:moveTo>
                  <a:lnTo>
                    <a:pt x="433" y="0"/>
                  </a:lnTo>
                  <a:lnTo>
                    <a:pt x="0" y="800"/>
                  </a:lnTo>
                  <a:lnTo>
                    <a:pt x="13" y="824"/>
                  </a:lnTo>
                  <a:lnTo>
                    <a:pt x="446"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88" name="Freeform 11"/>
            <p:cNvSpPr>
              <a:spLocks/>
            </p:cNvSpPr>
            <p:nvPr/>
          </p:nvSpPr>
          <p:spPr bwMode="auto">
            <a:xfrm>
              <a:off x="1344" y="1667"/>
              <a:ext cx="68" cy="144"/>
            </a:xfrm>
            <a:custGeom>
              <a:avLst/>
              <a:gdLst>
                <a:gd name="T0" fmla="*/ 1 w 102"/>
                <a:gd name="T1" fmla="*/ 0 h 191"/>
                <a:gd name="T2" fmla="*/ 0 w 102"/>
                <a:gd name="T3" fmla="*/ 20 h 191"/>
                <a:gd name="T4" fmla="*/ 1 w 102"/>
                <a:gd name="T5" fmla="*/ 14 h 191"/>
                <a:gd name="T6" fmla="*/ 1 w 102"/>
                <a:gd name="T7" fmla="*/ 0 h 191"/>
                <a:gd name="T8" fmla="*/ 0 60000 65536"/>
                <a:gd name="T9" fmla="*/ 0 60000 65536"/>
                <a:gd name="T10" fmla="*/ 0 60000 65536"/>
                <a:gd name="T11" fmla="*/ 0 60000 65536"/>
                <a:gd name="T12" fmla="*/ 0 w 102"/>
                <a:gd name="T13" fmla="*/ 0 h 191"/>
                <a:gd name="T14" fmla="*/ 102 w 102"/>
                <a:gd name="T15" fmla="*/ 191 h 191"/>
              </a:gdLst>
              <a:ahLst/>
              <a:cxnLst>
                <a:cxn ang="T8">
                  <a:pos x="T0" y="T1"/>
                </a:cxn>
                <a:cxn ang="T9">
                  <a:pos x="T2" y="T3"/>
                </a:cxn>
                <a:cxn ang="T10">
                  <a:pos x="T4" y="T5"/>
                </a:cxn>
                <a:cxn ang="T11">
                  <a:pos x="T6" y="T7"/>
                </a:cxn>
              </a:cxnLst>
              <a:rect l="T12" t="T13" r="T14" b="T15"/>
              <a:pathLst>
                <a:path w="102" h="191">
                  <a:moveTo>
                    <a:pt x="34" y="0"/>
                  </a:moveTo>
                  <a:lnTo>
                    <a:pt x="0" y="191"/>
                  </a:lnTo>
                  <a:lnTo>
                    <a:pt x="102" y="126"/>
                  </a:lnTo>
                  <a:lnTo>
                    <a:pt x="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89" name="Freeform 15"/>
            <p:cNvSpPr>
              <a:spLocks noEditPoints="1"/>
            </p:cNvSpPr>
            <p:nvPr/>
          </p:nvSpPr>
          <p:spPr bwMode="auto">
            <a:xfrm>
              <a:off x="1008" y="1872"/>
              <a:ext cx="401" cy="370"/>
            </a:xfrm>
            <a:custGeom>
              <a:avLst/>
              <a:gdLst>
                <a:gd name="T0" fmla="*/ 147638 w 401"/>
                <a:gd name="T1" fmla="*/ 0 h 741"/>
                <a:gd name="T2" fmla="*/ 96838 w 401"/>
                <a:gd name="T3" fmla="*/ 0 h 741"/>
                <a:gd name="T4" fmla="*/ 44450 w 401"/>
                <a:gd name="T5" fmla="*/ 0 h 741"/>
                <a:gd name="T6" fmla="*/ 17463 w 401"/>
                <a:gd name="T7" fmla="*/ 0 h 741"/>
                <a:gd name="T8" fmla="*/ 1588 w 401"/>
                <a:gd name="T9" fmla="*/ 0 h 741"/>
                <a:gd name="T10" fmla="*/ 0 w 401"/>
                <a:gd name="T11" fmla="*/ 0 h 741"/>
                <a:gd name="T12" fmla="*/ 6350 w 401"/>
                <a:gd name="T13" fmla="*/ 0 h 741"/>
                <a:gd name="T14" fmla="*/ 26988 w 401"/>
                <a:gd name="T15" fmla="*/ 0 h 741"/>
                <a:gd name="T16" fmla="*/ 58738 w 401"/>
                <a:gd name="T17" fmla="*/ 0 h 741"/>
                <a:gd name="T18" fmla="*/ 119063 w 401"/>
                <a:gd name="T19" fmla="*/ 0 h 741"/>
                <a:gd name="T20" fmla="*/ 200025 w 401"/>
                <a:gd name="T21" fmla="*/ 0 h 741"/>
                <a:gd name="T22" fmla="*/ 379413 w 401"/>
                <a:gd name="T23" fmla="*/ 0 h 741"/>
                <a:gd name="T24" fmla="*/ 511175 w 401"/>
                <a:gd name="T25" fmla="*/ 0 h 741"/>
                <a:gd name="T26" fmla="*/ 557213 w 401"/>
                <a:gd name="T27" fmla="*/ 0 h 741"/>
                <a:gd name="T28" fmla="*/ 603250 w 401"/>
                <a:gd name="T29" fmla="*/ 0 h 741"/>
                <a:gd name="T30" fmla="*/ 625475 w 401"/>
                <a:gd name="T31" fmla="*/ 0 h 741"/>
                <a:gd name="T32" fmla="*/ 635000 w 401"/>
                <a:gd name="T33" fmla="*/ 0 h 741"/>
                <a:gd name="T34" fmla="*/ 635000 w 401"/>
                <a:gd name="T35" fmla="*/ 0 h 741"/>
                <a:gd name="T36" fmla="*/ 625475 w 401"/>
                <a:gd name="T37" fmla="*/ 0 h 741"/>
                <a:gd name="T38" fmla="*/ 603250 w 401"/>
                <a:gd name="T39" fmla="*/ 0 h 741"/>
                <a:gd name="T40" fmla="*/ 557213 w 401"/>
                <a:gd name="T41" fmla="*/ 0 h 741"/>
                <a:gd name="T42" fmla="*/ 511175 w 401"/>
                <a:gd name="T43" fmla="*/ 0 h 741"/>
                <a:gd name="T44" fmla="*/ 379413 w 401"/>
                <a:gd name="T45" fmla="*/ 0 h 741"/>
                <a:gd name="T46" fmla="*/ 317500 w 401"/>
                <a:gd name="T47" fmla="*/ 0 h 741"/>
                <a:gd name="T48" fmla="*/ 487363 w 401"/>
                <a:gd name="T49" fmla="*/ 0 h 741"/>
                <a:gd name="T50" fmla="*/ 504825 w 401"/>
                <a:gd name="T51" fmla="*/ 0 h 741"/>
                <a:gd name="T52" fmla="*/ 565150 w 401"/>
                <a:gd name="T53" fmla="*/ 0 h 741"/>
                <a:gd name="T54" fmla="*/ 598488 w 401"/>
                <a:gd name="T55" fmla="*/ 0 h 741"/>
                <a:gd name="T56" fmla="*/ 604838 w 401"/>
                <a:gd name="T57" fmla="*/ 0 h 741"/>
                <a:gd name="T58" fmla="*/ 606425 w 401"/>
                <a:gd name="T59" fmla="*/ 0 h 741"/>
                <a:gd name="T60" fmla="*/ 608013 w 401"/>
                <a:gd name="T61" fmla="*/ 0 h 741"/>
                <a:gd name="T62" fmla="*/ 620713 w 401"/>
                <a:gd name="T63" fmla="*/ 0 h 741"/>
                <a:gd name="T64" fmla="*/ 615950 w 401"/>
                <a:gd name="T65" fmla="*/ 0 h 741"/>
                <a:gd name="T66" fmla="*/ 588963 w 401"/>
                <a:gd name="T67" fmla="*/ 0 h 741"/>
                <a:gd name="T68" fmla="*/ 579438 w 401"/>
                <a:gd name="T69" fmla="*/ 0 h 741"/>
                <a:gd name="T70" fmla="*/ 527050 w 401"/>
                <a:gd name="T71" fmla="*/ 0 h 741"/>
                <a:gd name="T72" fmla="*/ 511175 w 401"/>
                <a:gd name="T73" fmla="*/ 0 h 741"/>
                <a:gd name="T74" fmla="*/ 379413 w 401"/>
                <a:gd name="T75" fmla="*/ 0 h 741"/>
                <a:gd name="T76" fmla="*/ 200025 w 401"/>
                <a:gd name="T77" fmla="*/ 0 h 741"/>
                <a:gd name="T78" fmla="*/ 123825 w 401"/>
                <a:gd name="T79" fmla="*/ 0 h 741"/>
                <a:gd name="T80" fmla="*/ 87313 w 401"/>
                <a:gd name="T81" fmla="*/ 0 h 741"/>
                <a:gd name="T82" fmla="*/ 44450 w 401"/>
                <a:gd name="T83" fmla="*/ 0 h 741"/>
                <a:gd name="T84" fmla="*/ 38100 w 401"/>
                <a:gd name="T85" fmla="*/ 0 h 741"/>
                <a:gd name="T86" fmla="*/ 33338 w 401"/>
                <a:gd name="T87" fmla="*/ 0 h 741"/>
                <a:gd name="T88" fmla="*/ 28575 w 401"/>
                <a:gd name="T89" fmla="*/ 0 h 741"/>
                <a:gd name="T90" fmla="*/ 28575 w 401"/>
                <a:gd name="T91" fmla="*/ 0 h 741"/>
                <a:gd name="T92" fmla="*/ 33338 w 401"/>
                <a:gd name="T93" fmla="*/ 0 h 741"/>
                <a:gd name="T94" fmla="*/ 38100 w 401"/>
                <a:gd name="T95" fmla="*/ 0 h 741"/>
                <a:gd name="T96" fmla="*/ 44450 w 401"/>
                <a:gd name="T97" fmla="*/ 0 h 741"/>
                <a:gd name="T98" fmla="*/ 87313 w 401"/>
                <a:gd name="T99" fmla="*/ 0 h 741"/>
                <a:gd name="T100" fmla="*/ 123825 w 401"/>
                <a:gd name="T101" fmla="*/ 0 h 741"/>
                <a:gd name="T102" fmla="*/ 200025 w 401"/>
                <a:gd name="T103" fmla="*/ 0 h 7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1"/>
                <a:gd name="T157" fmla="*/ 0 h 741"/>
                <a:gd name="T158" fmla="*/ 401 w 401"/>
                <a:gd name="T159" fmla="*/ 741 h 74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1" h="741">
                  <a:moveTo>
                    <a:pt x="162" y="0"/>
                  </a:moveTo>
                  <a:lnTo>
                    <a:pt x="126" y="6"/>
                  </a:lnTo>
                  <a:lnTo>
                    <a:pt x="93" y="14"/>
                  </a:lnTo>
                  <a:lnTo>
                    <a:pt x="78" y="20"/>
                  </a:lnTo>
                  <a:lnTo>
                    <a:pt x="75" y="22"/>
                  </a:lnTo>
                  <a:lnTo>
                    <a:pt x="61" y="28"/>
                  </a:lnTo>
                  <a:lnTo>
                    <a:pt x="48" y="34"/>
                  </a:lnTo>
                  <a:lnTo>
                    <a:pt x="37" y="40"/>
                  </a:lnTo>
                  <a:lnTo>
                    <a:pt x="28" y="48"/>
                  </a:lnTo>
                  <a:lnTo>
                    <a:pt x="20" y="55"/>
                  </a:lnTo>
                  <a:lnTo>
                    <a:pt x="17" y="59"/>
                  </a:lnTo>
                  <a:lnTo>
                    <a:pt x="11" y="67"/>
                  </a:lnTo>
                  <a:lnTo>
                    <a:pt x="7" y="75"/>
                  </a:lnTo>
                  <a:lnTo>
                    <a:pt x="4" y="81"/>
                  </a:lnTo>
                  <a:lnTo>
                    <a:pt x="1" y="89"/>
                  </a:lnTo>
                  <a:lnTo>
                    <a:pt x="0" y="97"/>
                  </a:lnTo>
                  <a:lnTo>
                    <a:pt x="0" y="105"/>
                  </a:lnTo>
                  <a:lnTo>
                    <a:pt x="0" y="635"/>
                  </a:lnTo>
                  <a:lnTo>
                    <a:pt x="0" y="645"/>
                  </a:lnTo>
                  <a:lnTo>
                    <a:pt x="1" y="651"/>
                  </a:lnTo>
                  <a:lnTo>
                    <a:pt x="4" y="660"/>
                  </a:lnTo>
                  <a:lnTo>
                    <a:pt x="7" y="664"/>
                  </a:lnTo>
                  <a:lnTo>
                    <a:pt x="11" y="672"/>
                  </a:lnTo>
                  <a:lnTo>
                    <a:pt x="17" y="682"/>
                  </a:lnTo>
                  <a:lnTo>
                    <a:pt x="20" y="686"/>
                  </a:lnTo>
                  <a:lnTo>
                    <a:pt x="28" y="694"/>
                  </a:lnTo>
                  <a:lnTo>
                    <a:pt x="37" y="700"/>
                  </a:lnTo>
                  <a:lnTo>
                    <a:pt x="48" y="708"/>
                  </a:lnTo>
                  <a:lnTo>
                    <a:pt x="61" y="714"/>
                  </a:lnTo>
                  <a:lnTo>
                    <a:pt x="75" y="719"/>
                  </a:lnTo>
                  <a:lnTo>
                    <a:pt x="78" y="719"/>
                  </a:lnTo>
                  <a:lnTo>
                    <a:pt x="93" y="725"/>
                  </a:lnTo>
                  <a:lnTo>
                    <a:pt x="126" y="733"/>
                  </a:lnTo>
                  <a:lnTo>
                    <a:pt x="162" y="739"/>
                  </a:lnTo>
                  <a:lnTo>
                    <a:pt x="200" y="741"/>
                  </a:lnTo>
                  <a:lnTo>
                    <a:pt x="239" y="739"/>
                  </a:lnTo>
                  <a:lnTo>
                    <a:pt x="275" y="733"/>
                  </a:lnTo>
                  <a:lnTo>
                    <a:pt x="307" y="725"/>
                  </a:lnTo>
                  <a:lnTo>
                    <a:pt x="322" y="719"/>
                  </a:lnTo>
                  <a:lnTo>
                    <a:pt x="326" y="719"/>
                  </a:lnTo>
                  <a:lnTo>
                    <a:pt x="340" y="714"/>
                  </a:lnTo>
                  <a:lnTo>
                    <a:pt x="351" y="708"/>
                  </a:lnTo>
                  <a:lnTo>
                    <a:pt x="363" y="700"/>
                  </a:lnTo>
                  <a:lnTo>
                    <a:pt x="373" y="694"/>
                  </a:lnTo>
                  <a:lnTo>
                    <a:pt x="380" y="686"/>
                  </a:lnTo>
                  <a:lnTo>
                    <a:pt x="383" y="682"/>
                  </a:lnTo>
                  <a:lnTo>
                    <a:pt x="390" y="672"/>
                  </a:lnTo>
                  <a:lnTo>
                    <a:pt x="394" y="664"/>
                  </a:lnTo>
                  <a:lnTo>
                    <a:pt x="396" y="660"/>
                  </a:lnTo>
                  <a:lnTo>
                    <a:pt x="399" y="651"/>
                  </a:lnTo>
                  <a:lnTo>
                    <a:pt x="400" y="645"/>
                  </a:lnTo>
                  <a:lnTo>
                    <a:pt x="401" y="635"/>
                  </a:lnTo>
                  <a:lnTo>
                    <a:pt x="401" y="105"/>
                  </a:lnTo>
                  <a:lnTo>
                    <a:pt x="400" y="97"/>
                  </a:lnTo>
                  <a:lnTo>
                    <a:pt x="399" y="89"/>
                  </a:lnTo>
                  <a:lnTo>
                    <a:pt x="396" y="81"/>
                  </a:lnTo>
                  <a:lnTo>
                    <a:pt x="394" y="75"/>
                  </a:lnTo>
                  <a:lnTo>
                    <a:pt x="390" y="67"/>
                  </a:lnTo>
                  <a:lnTo>
                    <a:pt x="383" y="59"/>
                  </a:lnTo>
                  <a:lnTo>
                    <a:pt x="380" y="55"/>
                  </a:lnTo>
                  <a:lnTo>
                    <a:pt x="373" y="48"/>
                  </a:lnTo>
                  <a:lnTo>
                    <a:pt x="363" y="40"/>
                  </a:lnTo>
                  <a:lnTo>
                    <a:pt x="351" y="34"/>
                  </a:lnTo>
                  <a:lnTo>
                    <a:pt x="340" y="28"/>
                  </a:lnTo>
                  <a:lnTo>
                    <a:pt x="326" y="22"/>
                  </a:lnTo>
                  <a:lnTo>
                    <a:pt x="322" y="20"/>
                  </a:lnTo>
                  <a:lnTo>
                    <a:pt x="307" y="14"/>
                  </a:lnTo>
                  <a:lnTo>
                    <a:pt x="275" y="6"/>
                  </a:lnTo>
                  <a:lnTo>
                    <a:pt x="239" y="0"/>
                  </a:lnTo>
                  <a:lnTo>
                    <a:pt x="200" y="0"/>
                  </a:lnTo>
                  <a:lnTo>
                    <a:pt x="162" y="0"/>
                  </a:lnTo>
                  <a:close/>
                  <a:moveTo>
                    <a:pt x="200" y="34"/>
                  </a:moveTo>
                  <a:lnTo>
                    <a:pt x="239" y="34"/>
                  </a:lnTo>
                  <a:lnTo>
                    <a:pt x="275" y="40"/>
                  </a:lnTo>
                  <a:lnTo>
                    <a:pt x="307" y="48"/>
                  </a:lnTo>
                  <a:lnTo>
                    <a:pt x="322" y="53"/>
                  </a:lnTo>
                  <a:lnTo>
                    <a:pt x="322" y="38"/>
                  </a:lnTo>
                  <a:lnTo>
                    <a:pt x="318" y="53"/>
                  </a:lnTo>
                  <a:lnTo>
                    <a:pt x="332" y="59"/>
                  </a:lnTo>
                  <a:lnTo>
                    <a:pt x="344" y="65"/>
                  </a:lnTo>
                  <a:lnTo>
                    <a:pt x="356" y="71"/>
                  </a:lnTo>
                  <a:lnTo>
                    <a:pt x="365" y="79"/>
                  </a:lnTo>
                  <a:lnTo>
                    <a:pt x="373" y="87"/>
                  </a:lnTo>
                  <a:lnTo>
                    <a:pt x="377" y="71"/>
                  </a:lnTo>
                  <a:lnTo>
                    <a:pt x="371" y="83"/>
                  </a:lnTo>
                  <a:lnTo>
                    <a:pt x="377" y="91"/>
                  </a:lnTo>
                  <a:lnTo>
                    <a:pt x="381" y="99"/>
                  </a:lnTo>
                  <a:lnTo>
                    <a:pt x="388" y="87"/>
                  </a:lnTo>
                  <a:lnTo>
                    <a:pt x="379" y="95"/>
                  </a:lnTo>
                  <a:lnTo>
                    <a:pt x="382" y="103"/>
                  </a:lnTo>
                  <a:lnTo>
                    <a:pt x="391" y="97"/>
                  </a:lnTo>
                  <a:lnTo>
                    <a:pt x="382" y="97"/>
                  </a:lnTo>
                  <a:lnTo>
                    <a:pt x="383" y="105"/>
                  </a:lnTo>
                  <a:lnTo>
                    <a:pt x="383" y="635"/>
                  </a:lnTo>
                  <a:lnTo>
                    <a:pt x="382" y="645"/>
                  </a:lnTo>
                  <a:lnTo>
                    <a:pt x="391" y="645"/>
                  </a:lnTo>
                  <a:lnTo>
                    <a:pt x="382" y="637"/>
                  </a:lnTo>
                  <a:lnTo>
                    <a:pt x="379" y="647"/>
                  </a:lnTo>
                  <a:lnTo>
                    <a:pt x="388" y="653"/>
                  </a:lnTo>
                  <a:lnTo>
                    <a:pt x="381" y="641"/>
                  </a:lnTo>
                  <a:lnTo>
                    <a:pt x="377" y="649"/>
                  </a:lnTo>
                  <a:lnTo>
                    <a:pt x="371" y="659"/>
                  </a:lnTo>
                  <a:lnTo>
                    <a:pt x="377" y="670"/>
                  </a:lnTo>
                  <a:lnTo>
                    <a:pt x="373" y="655"/>
                  </a:lnTo>
                  <a:lnTo>
                    <a:pt x="365" y="662"/>
                  </a:lnTo>
                  <a:lnTo>
                    <a:pt x="356" y="668"/>
                  </a:lnTo>
                  <a:lnTo>
                    <a:pt x="344" y="676"/>
                  </a:lnTo>
                  <a:lnTo>
                    <a:pt x="332" y="682"/>
                  </a:lnTo>
                  <a:lnTo>
                    <a:pt x="318" y="688"/>
                  </a:lnTo>
                  <a:lnTo>
                    <a:pt x="322" y="704"/>
                  </a:lnTo>
                  <a:lnTo>
                    <a:pt x="322" y="686"/>
                  </a:lnTo>
                  <a:lnTo>
                    <a:pt x="307" y="692"/>
                  </a:lnTo>
                  <a:lnTo>
                    <a:pt x="275" y="700"/>
                  </a:lnTo>
                  <a:lnTo>
                    <a:pt x="239" y="706"/>
                  </a:lnTo>
                  <a:lnTo>
                    <a:pt x="200" y="708"/>
                  </a:lnTo>
                  <a:lnTo>
                    <a:pt x="162" y="706"/>
                  </a:lnTo>
                  <a:lnTo>
                    <a:pt x="126" y="700"/>
                  </a:lnTo>
                  <a:lnTo>
                    <a:pt x="93" y="692"/>
                  </a:lnTo>
                  <a:lnTo>
                    <a:pt x="78" y="686"/>
                  </a:lnTo>
                  <a:lnTo>
                    <a:pt x="78" y="704"/>
                  </a:lnTo>
                  <a:lnTo>
                    <a:pt x="82" y="688"/>
                  </a:lnTo>
                  <a:lnTo>
                    <a:pt x="68" y="682"/>
                  </a:lnTo>
                  <a:lnTo>
                    <a:pt x="55" y="676"/>
                  </a:lnTo>
                  <a:lnTo>
                    <a:pt x="45" y="668"/>
                  </a:lnTo>
                  <a:lnTo>
                    <a:pt x="35" y="662"/>
                  </a:lnTo>
                  <a:lnTo>
                    <a:pt x="28" y="655"/>
                  </a:lnTo>
                  <a:lnTo>
                    <a:pt x="24" y="670"/>
                  </a:lnTo>
                  <a:lnTo>
                    <a:pt x="30" y="659"/>
                  </a:lnTo>
                  <a:lnTo>
                    <a:pt x="24" y="649"/>
                  </a:lnTo>
                  <a:lnTo>
                    <a:pt x="19" y="641"/>
                  </a:lnTo>
                  <a:lnTo>
                    <a:pt x="13" y="653"/>
                  </a:lnTo>
                  <a:lnTo>
                    <a:pt x="21" y="647"/>
                  </a:lnTo>
                  <a:lnTo>
                    <a:pt x="18" y="637"/>
                  </a:lnTo>
                  <a:lnTo>
                    <a:pt x="10" y="645"/>
                  </a:lnTo>
                  <a:lnTo>
                    <a:pt x="18" y="645"/>
                  </a:lnTo>
                  <a:lnTo>
                    <a:pt x="18" y="635"/>
                  </a:lnTo>
                  <a:lnTo>
                    <a:pt x="18" y="105"/>
                  </a:lnTo>
                  <a:lnTo>
                    <a:pt x="18" y="97"/>
                  </a:lnTo>
                  <a:lnTo>
                    <a:pt x="10" y="97"/>
                  </a:lnTo>
                  <a:lnTo>
                    <a:pt x="18" y="103"/>
                  </a:lnTo>
                  <a:lnTo>
                    <a:pt x="21" y="95"/>
                  </a:lnTo>
                  <a:lnTo>
                    <a:pt x="13" y="87"/>
                  </a:lnTo>
                  <a:lnTo>
                    <a:pt x="19" y="99"/>
                  </a:lnTo>
                  <a:lnTo>
                    <a:pt x="24" y="91"/>
                  </a:lnTo>
                  <a:lnTo>
                    <a:pt x="30" y="83"/>
                  </a:lnTo>
                  <a:lnTo>
                    <a:pt x="24" y="71"/>
                  </a:lnTo>
                  <a:lnTo>
                    <a:pt x="28" y="87"/>
                  </a:lnTo>
                  <a:lnTo>
                    <a:pt x="35" y="79"/>
                  </a:lnTo>
                  <a:lnTo>
                    <a:pt x="45" y="71"/>
                  </a:lnTo>
                  <a:lnTo>
                    <a:pt x="55" y="65"/>
                  </a:lnTo>
                  <a:lnTo>
                    <a:pt x="68" y="59"/>
                  </a:lnTo>
                  <a:lnTo>
                    <a:pt x="82" y="53"/>
                  </a:lnTo>
                  <a:lnTo>
                    <a:pt x="78" y="38"/>
                  </a:lnTo>
                  <a:lnTo>
                    <a:pt x="78" y="53"/>
                  </a:lnTo>
                  <a:lnTo>
                    <a:pt x="93" y="48"/>
                  </a:lnTo>
                  <a:lnTo>
                    <a:pt x="126" y="40"/>
                  </a:lnTo>
                  <a:lnTo>
                    <a:pt x="162" y="34"/>
                  </a:lnTo>
                  <a:lnTo>
                    <a:pt x="20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90" name="Freeform 16"/>
            <p:cNvSpPr>
              <a:spLocks/>
            </p:cNvSpPr>
            <p:nvPr/>
          </p:nvSpPr>
          <p:spPr bwMode="auto">
            <a:xfrm>
              <a:off x="1008" y="1924"/>
              <a:ext cx="401" cy="53"/>
            </a:xfrm>
            <a:custGeom>
              <a:avLst/>
              <a:gdLst>
                <a:gd name="T0" fmla="*/ 0 w 401"/>
                <a:gd name="T1" fmla="*/ 0 h 106"/>
                <a:gd name="T2" fmla="*/ 1588 w 401"/>
                <a:gd name="T3" fmla="*/ 1 h 106"/>
                <a:gd name="T4" fmla="*/ 11113 w 401"/>
                <a:gd name="T5" fmla="*/ 1 h 106"/>
                <a:gd name="T6" fmla="*/ 26988 w 401"/>
                <a:gd name="T7" fmla="*/ 1 h 106"/>
                <a:gd name="T8" fmla="*/ 44450 w 401"/>
                <a:gd name="T9" fmla="*/ 1 h 106"/>
                <a:gd name="T10" fmla="*/ 76200 w 401"/>
                <a:gd name="T11" fmla="*/ 1 h 106"/>
                <a:gd name="T12" fmla="*/ 119063 w 401"/>
                <a:gd name="T13" fmla="*/ 1 h 106"/>
                <a:gd name="T14" fmla="*/ 147638 w 401"/>
                <a:gd name="T15" fmla="*/ 1 h 106"/>
                <a:gd name="T16" fmla="*/ 257175 w 401"/>
                <a:gd name="T17" fmla="*/ 1 h 106"/>
                <a:gd name="T18" fmla="*/ 379413 w 401"/>
                <a:gd name="T19" fmla="*/ 1 h 106"/>
                <a:gd name="T20" fmla="*/ 487363 w 401"/>
                <a:gd name="T21" fmla="*/ 1 h 106"/>
                <a:gd name="T22" fmla="*/ 517525 w 401"/>
                <a:gd name="T23" fmla="*/ 1 h 106"/>
                <a:gd name="T24" fmla="*/ 557213 w 401"/>
                <a:gd name="T25" fmla="*/ 1 h 106"/>
                <a:gd name="T26" fmla="*/ 592138 w 401"/>
                <a:gd name="T27" fmla="*/ 1 h 106"/>
                <a:gd name="T28" fmla="*/ 608013 w 401"/>
                <a:gd name="T29" fmla="*/ 1 h 106"/>
                <a:gd name="T30" fmla="*/ 625475 w 401"/>
                <a:gd name="T31" fmla="*/ 1 h 106"/>
                <a:gd name="T32" fmla="*/ 633413 w 401"/>
                <a:gd name="T33" fmla="*/ 1 h 106"/>
                <a:gd name="T34" fmla="*/ 636588 w 401"/>
                <a:gd name="T35" fmla="*/ 0 h 106"/>
                <a:gd name="T36" fmla="*/ 606425 w 401"/>
                <a:gd name="T37" fmla="*/ 1 h 106"/>
                <a:gd name="T38" fmla="*/ 606425 w 401"/>
                <a:gd name="T39" fmla="*/ 1 h 106"/>
                <a:gd name="T40" fmla="*/ 615950 w 401"/>
                <a:gd name="T41" fmla="*/ 1 h 106"/>
                <a:gd name="T42" fmla="*/ 598488 w 401"/>
                <a:gd name="T43" fmla="*/ 1 h 106"/>
                <a:gd name="T44" fmla="*/ 598488 w 401"/>
                <a:gd name="T45" fmla="*/ 1 h 106"/>
                <a:gd name="T46" fmla="*/ 579438 w 401"/>
                <a:gd name="T47" fmla="*/ 1 h 106"/>
                <a:gd name="T48" fmla="*/ 546100 w 401"/>
                <a:gd name="T49" fmla="*/ 1 h 106"/>
                <a:gd name="T50" fmla="*/ 504825 w 401"/>
                <a:gd name="T51" fmla="*/ 1 h 106"/>
                <a:gd name="T52" fmla="*/ 511175 w 401"/>
                <a:gd name="T53" fmla="*/ 1 h 106"/>
                <a:gd name="T54" fmla="*/ 436563 w 401"/>
                <a:gd name="T55" fmla="*/ 1 h 106"/>
                <a:gd name="T56" fmla="*/ 317500 w 401"/>
                <a:gd name="T57" fmla="*/ 1 h 106"/>
                <a:gd name="T58" fmla="*/ 200025 w 401"/>
                <a:gd name="T59" fmla="*/ 1 h 106"/>
                <a:gd name="T60" fmla="*/ 123825 w 401"/>
                <a:gd name="T61" fmla="*/ 1 h 106"/>
                <a:gd name="T62" fmla="*/ 130175 w 401"/>
                <a:gd name="T63" fmla="*/ 1 h 106"/>
                <a:gd name="T64" fmla="*/ 87313 w 401"/>
                <a:gd name="T65" fmla="*/ 1 h 106"/>
                <a:gd name="T66" fmla="*/ 55563 w 401"/>
                <a:gd name="T67" fmla="*/ 1 h 106"/>
                <a:gd name="T68" fmla="*/ 38100 w 401"/>
                <a:gd name="T69" fmla="*/ 1 h 106"/>
                <a:gd name="T70" fmla="*/ 38100 w 401"/>
                <a:gd name="T71" fmla="*/ 1 h 106"/>
                <a:gd name="T72" fmla="*/ 20638 w 401"/>
                <a:gd name="T73" fmla="*/ 1 h 106"/>
                <a:gd name="T74" fmla="*/ 28575 w 401"/>
                <a:gd name="T75" fmla="*/ 1 h 106"/>
                <a:gd name="T76" fmla="*/ 28575 w 401"/>
                <a:gd name="T77" fmla="*/ 1 h 10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01"/>
                <a:gd name="T118" fmla="*/ 0 h 106"/>
                <a:gd name="T119" fmla="*/ 401 w 401"/>
                <a:gd name="T120" fmla="*/ 106 h 10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01" h="106">
                  <a:moveTo>
                    <a:pt x="18" y="0"/>
                  </a:moveTo>
                  <a:lnTo>
                    <a:pt x="0" y="0"/>
                  </a:lnTo>
                  <a:lnTo>
                    <a:pt x="0" y="9"/>
                  </a:lnTo>
                  <a:lnTo>
                    <a:pt x="1" y="15"/>
                  </a:lnTo>
                  <a:lnTo>
                    <a:pt x="4" y="25"/>
                  </a:lnTo>
                  <a:lnTo>
                    <a:pt x="7" y="29"/>
                  </a:lnTo>
                  <a:lnTo>
                    <a:pt x="11" y="37"/>
                  </a:lnTo>
                  <a:lnTo>
                    <a:pt x="17" y="47"/>
                  </a:lnTo>
                  <a:lnTo>
                    <a:pt x="20" y="51"/>
                  </a:lnTo>
                  <a:lnTo>
                    <a:pt x="28" y="59"/>
                  </a:lnTo>
                  <a:lnTo>
                    <a:pt x="37" y="64"/>
                  </a:lnTo>
                  <a:lnTo>
                    <a:pt x="48" y="72"/>
                  </a:lnTo>
                  <a:lnTo>
                    <a:pt x="61" y="78"/>
                  </a:lnTo>
                  <a:lnTo>
                    <a:pt x="75" y="84"/>
                  </a:lnTo>
                  <a:lnTo>
                    <a:pt x="78" y="84"/>
                  </a:lnTo>
                  <a:lnTo>
                    <a:pt x="93" y="90"/>
                  </a:lnTo>
                  <a:lnTo>
                    <a:pt x="126" y="98"/>
                  </a:lnTo>
                  <a:lnTo>
                    <a:pt x="162" y="104"/>
                  </a:lnTo>
                  <a:lnTo>
                    <a:pt x="200" y="106"/>
                  </a:lnTo>
                  <a:lnTo>
                    <a:pt x="239" y="104"/>
                  </a:lnTo>
                  <a:lnTo>
                    <a:pt x="275" y="98"/>
                  </a:lnTo>
                  <a:lnTo>
                    <a:pt x="307" y="90"/>
                  </a:lnTo>
                  <a:lnTo>
                    <a:pt x="322" y="84"/>
                  </a:lnTo>
                  <a:lnTo>
                    <a:pt x="326" y="84"/>
                  </a:lnTo>
                  <a:lnTo>
                    <a:pt x="340" y="78"/>
                  </a:lnTo>
                  <a:lnTo>
                    <a:pt x="351" y="72"/>
                  </a:lnTo>
                  <a:lnTo>
                    <a:pt x="363" y="64"/>
                  </a:lnTo>
                  <a:lnTo>
                    <a:pt x="373" y="59"/>
                  </a:lnTo>
                  <a:lnTo>
                    <a:pt x="380" y="51"/>
                  </a:lnTo>
                  <a:lnTo>
                    <a:pt x="383" y="47"/>
                  </a:lnTo>
                  <a:lnTo>
                    <a:pt x="390" y="37"/>
                  </a:lnTo>
                  <a:lnTo>
                    <a:pt x="394" y="29"/>
                  </a:lnTo>
                  <a:lnTo>
                    <a:pt x="396" y="25"/>
                  </a:lnTo>
                  <a:lnTo>
                    <a:pt x="399" y="15"/>
                  </a:lnTo>
                  <a:lnTo>
                    <a:pt x="400" y="9"/>
                  </a:lnTo>
                  <a:lnTo>
                    <a:pt x="401" y="0"/>
                  </a:lnTo>
                  <a:lnTo>
                    <a:pt x="383" y="0"/>
                  </a:lnTo>
                  <a:lnTo>
                    <a:pt x="382" y="9"/>
                  </a:lnTo>
                  <a:lnTo>
                    <a:pt x="391" y="9"/>
                  </a:lnTo>
                  <a:lnTo>
                    <a:pt x="382" y="2"/>
                  </a:lnTo>
                  <a:lnTo>
                    <a:pt x="379" y="11"/>
                  </a:lnTo>
                  <a:lnTo>
                    <a:pt x="388" y="17"/>
                  </a:lnTo>
                  <a:lnTo>
                    <a:pt x="381" y="5"/>
                  </a:lnTo>
                  <a:lnTo>
                    <a:pt x="377" y="13"/>
                  </a:lnTo>
                  <a:lnTo>
                    <a:pt x="371" y="23"/>
                  </a:lnTo>
                  <a:lnTo>
                    <a:pt x="377" y="35"/>
                  </a:lnTo>
                  <a:lnTo>
                    <a:pt x="373" y="19"/>
                  </a:lnTo>
                  <a:lnTo>
                    <a:pt x="365" y="27"/>
                  </a:lnTo>
                  <a:lnTo>
                    <a:pt x="356" y="33"/>
                  </a:lnTo>
                  <a:lnTo>
                    <a:pt x="344" y="41"/>
                  </a:lnTo>
                  <a:lnTo>
                    <a:pt x="332" y="47"/>
                  </a:lnTo>
                  <a:lnTo>
                    <a:pt x="318" y="53"/>
                  </a:lnTo>
                  <a:lnTo>
                    <a:pt x="322" y="68"/>
                  </a:lnTo>
                  <a:lnTo>
                    <a:pt x="322" y="51"/>
                  </a:lnTo>
                  <a:lnTo>
                    <a:pt x="307" y="57"/>
                  </a:lnTo>
                  <a:lnTo>
                    <a:pt x="275" y="64"/>
                  </a:lnTo>
                  <a:lnTo>
                    <a:pt x="239" y="70"/>
                  </a:lnTo>
                  <a:lnTo>
                    <a:pt x="200" y="72"/>
                  </a:lnTo>
                  <a:lnTo>
                    <a:pt x="162" y="70"/>
                  </a:lnTo>
                  <a:lnTo>
                    <a:pt x="126" y="64"/>
                  </a:lnTo>
                  <a:lnTo>
                    <a:pt x="93" y="57"/>
                  </a:lnTo>
                  <a:lnTo>
                    <a:pt x="78" y="51"/>
                  </a:lnTo>
                  <a:lnTo>
                    <a:pt x="78" y="68"/>
                  </a:lnTo>
                  <a:lnTo>
                    <a:pt x="82" y="53"/>
                  </a:lnTo>
                  <a:lnTo>
                    <a:pt x="68" y="47"/>
                  </a:lnTo>
                  <a:lnTo>
                    <a:pt x="55" y="41"/>
                  </a:lnTo>
                  <a:lnTo>
                    <a:pt x="45" y="33"/>
                  </a:lnTo>
                  <a:lnTo>
                    <a:pt x="35" y="27"/>
                  </a:lnTo>
                  <a:lnTo>
                    <a:pt x="28" y="19"/>
                  </a:lnTo>
                  <a:lnTo>
                    <a:pt x="24" y="35"/>
                  </a:lnTo>
                  <a:lnTo>
                    <a:pt x="30" y="23"/>
                  </a:lnTo>
                  <a:lnTo>
                    <a:pt x="24" y="13"/>
                  </a:lnTo>
                  <a:lnTo>
                    <a:pt x="19" y="5"/>
                  </a:lnTo>
                  <a:lnTo>
                    <a:pt x="13" y="17"/>
                  </a:lnTo>
                  <a:lnTo>
                    <a:pt x="21" y="11"/>
                  </a:lnTo>
                  <a:lnTo>
                    <a:pt x="18" y="2"/>
                  </a:lnTo>
                  <a:lnTo>
                    <a:pt x="10" y="9"/>
                  </a:lnTo>
                  <a:lnTo>
                    <a:pt x="18" y="9"/>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91" name="Rectangle 17"/>
            <p:cNvSpPr>
              <a:spLocks noChangeArrowheads="1"/>
            </p:cNvSpPr>
            <p:nvPr/>
          </p:nvSpPr>
          <p:spPr bwMode="auto">
            <a:xfrm>
              <a:off x="1152" y="2016"/>
              <a:ext cx="8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Times New Roman" pitchFamily="18" charset="0"/>
                  <a:cs typeface="Arial" pitchFamily="34" charset="0"/>
                </a:rPr>
                <a:t>jar</a:t>
              </a:r>
              <a:endParaRPr lang="en-US" sz="2400">
                <a:latin typeface="Times New Roman" pitchFamily="18" charset="0"/>
                <a:cs typeface="Arial" pitchFamily="34" charset="0"/>
              </a:endParaRPr>
            </a:p>
          </p:txBody>
        </p:sp>
        <p:sp>
          <p:nvSpPr>
            <p:cNvPr id="109692" name="Rectangle 18"/>
            <p:cNvSpPr>
              <a:spLocks noChangeArrowheads="1"/>
            </p:cNvSpPr>
            <p:nvPr/>
          </p:nvSpPr>
          <p:spPr bwMode="auto">
            <a:xfrm>
              <a:off x="972" y="2476"/>
              <a:ext cx="95" cy="66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cs typeface="Arial" pitchFamily="34" charset="0"/>
              </a:endParaRPr>
            </a:p>
          </p:txBody>
        </p:sp>
        <p:sp>
          <p:nvSpPr>
            <p:cNvPr id="109693" name="Freeform 19"/>
            <p:cNvSpPr>
              <a:spLocks/>
            </p:cNvSpPr>
            <p:nvPr/>
          </p:nvSpPr>
          <p:spPr bwMode="auto">
            <a:xfrm>
              <a:off x="1003" y="2534"/>
              <a:ext cx="63" cy="59"/>
            </a:xfrm>
            <a:custGeom>
              <a:avLst/>
              <a:gdLst>
                <a:gd name="T0" fmla="*/ 0 w 63"/>
                <a:gd name="T1" fmla="*/ 1 h 118"/>
                <a:gd name="T2" fmla="*/ 100012 w 63"/>
                <a:gd name="T3" fmla="*/ 0 h 118"/>
                <a:gd name="T4" fmla="*/ 100012 w 63"/>
                <a:gd name="T5" fmla="*/ 1 h 118"/>
                <a:gd name="T6" fmla="*/ 0 w 63"/>
                <a:gd name="T7" fmla="*/ 1 h 118"/>
                <a:gd name="T8" fmla="*/ 0 60000 65536"/>
                <a:gd name="T9" fmla="*/ 0 60000 65536"/>
                <a:gd name="T10" fmla="*/ 0 60000 65536"/>
                <a:gd name="T11" fmla="*/ 0 60000 65536"/>
                <a:gd name="T12" fmla="*/ 0 w 63"/>
                <a:gd name="T13" fmla="*/ 0 h 118"/>
                <a:gd name="T14" fmla="*/ 63 w 63"/>
                <a:gd name="T15" fmla="*/ 118 h 118"/>
              </a:gdLst>
              <a:ahLst/>
              <a:cxnLst>
                <a:cxn ang="T8">
                  <a:pos x="T0" y="T1"/>
                </a:cxn>
                <a:cxn ang="T9">
                  <a:pos x="T2" y="T3"/>
                </a:cxn>
                <a:cxn ang="T10">
                  <a:pos x="T4" y="T5"/>
                </a:cxn>
                <a:cxn ang="T11">
                  <a:pos x="T6" y="T7"/>
                </a:cxn>
              </a:cxnLst>
              <a:rect l="T12" t="T13" r="T14" b="T15"/>
              <a:pathLst>
                <a:path w="63" h="118">
                  <a:moveTo>
                    <a:pt x="0" y="59"/>
                  </a:moveTo>
                  <a:lnTo>
                    <a:pt x="63" y="0"/>
                  </a:lnTo>
                  <a:lnTo>
                    <a:pt x="63" y="118"/>
                  </a:lnTo>
                  <a:lnTo>
                    <a:pt x="0" y="59"/>
                  </a:lnTo>
                  <a:close/>
                </a:path>
              </a:pathLst>
            </a:custGeom>
            <a:solidFill>
              <a:srgbClr val="000000"/>
            </a:solidFill>
            <a:ln w="9525">
              <a:solidFill>
                <a:srgbClr val="000000"/>
              </a:solidFill>
              <a:prstDash val="solid"/>
              <a:round/>
              <a:headEnd/>
              <a:tailEnd/>
            </a:ln>
          </p:spPr>
          <p:txBody>
            <a:bodyPr/>
            <a:lstStyle/>
            <a:p>
              <a:endParaRPr lang="en-US"/>
            </a:p>
          </p:txBody>
        </p:sp>
        <p:sp>
          <p:nvSpPr>
            <p:cNvPr id="109694" name="Freeform 20"/>
            <p:cNvSpPr>
              <a:spLocks/>
            </p:cNvSpPr>
            <p:nvPr/>
          </p:nvSpPr>
          <p:spPr bwMode="auto">
            <a:xfrm>
              <a:off x="1003" y="2652"/>
              <a:ext cx="63" cy="59"/>
            </a:xfrm>
            <a:custGeom>
              <a:avLst/>
              <a:gdLst>
                <a:gd name="T0" fmla="*/ 0 w 63"/>
                <a:gd name="T1" fmla="*/ 1 h 118"/>
                <a:gd name="T2" fmla="*/ 100012 w 63"/>
                <a:gd name="T3" fmla="*/ 0 h 118"/>
                <a:gd name="T4" fmla="*/ 100012 w 63"/>
                <a:gd name="T5" fmla="*/ 1 h 118"/>
                <a:gd name="T6" fmla="*/ 0 w 63"/>
                <a:gd name="T7" fmla="*/ 1 h 118"/>
                <a:gd name="T8" fmla="*/ 0 60000 65536"/>
                <a:gd name="T9" fmla="*/ 0 60000 65536"/>
                <a:gd name="T10" fmla="*/ 0 60000 65536"/>
                <a:gd name="T11" fmla="*/ 0 60000 65536"/>
                <a:gd name="T12" fmla="*/ 0 w 63"/>
                <a:gd name="T13" fmla="*/ 0 h 118"/>
                <a:gd name="T14" fmla="*/ 63 w 63"/>
                <a:gd name="T15" fmla="*/ 118 h 118"/>
              </a:gdLst>
              <a:ahLst/>
              <a:cxnLst>
                <a:cxn ang="T8">
                  <a:pos x="T0" y="T1"/>
                </a:cxn>
                <a:cxn ang="T9">
                  <a:pos x="T2" y="T3"/>
                </a:cxn>
                <a:cxn ang="T10">
                  <a:pos x="T4" y="T5"/>
                </a:cxn>
                <a:cxn ang="T11">
                  <a:pos x="T6" y="T7"/>
                </a:cxn>
              </a:cxnLst>
              <a:rect l="T12" t="T13" r="T14" b="T15"/>
              <a:pathLst>
                <a:path w="63" h="118">
                  <a:moveTo>
                    <a:pt x="0" y="59"/>
                  </a:moveTo>
                  <a:lnTo>
                    <a:pt x="63" y="0"/>
                  </a:lnTo>
                  <a:lnTo>
                    <a:pt x="63" y="118"/>
                  </a:lnTo>
                  <a:lnTo>
                    <a:pt x="0" y="59"/>
                  </a:lnTo>
                  <a:close/>
                </a:path>
              </a:pathLst>
            </a:custGeom>
            <a:solidFill>
              <a:srgbClr val="000000"/>
            </a:solidFill>
            <a:ln w="9525">
              <a:solidFill>
                <a:srgbClr val="000000"/>
              </a:solidFill>
              <a:prstDash val="solid"/>
              <a:round/>
              <a:headEnd/>
              <a:tailEnd/>
            </a:ln>
          </p:spPr>
          <p:txBody>
            <a:bodyPr/>
            <a:lstStyle/>
            <a:p>
              <a:endParaRPr lang="en-US"/>
            </a:p>
          </p:txBody>
        </p:sp>
        <p:sp>
          <p:nvSpPr>
            <p:cNvPr id="109695" name="Freeform 21"/>
            <p:cNvSpPr>
              <a:spLocks/>
            </p:cNvSpPr>
            <p:nvPr/>
          </p:nvSpPr>
          <p:spPr bwMode="auto">
            <a:xfrm>
              <a:off x="1003" y="2770"/>
              <a:ext cx="63" cy="58"/>
            </a:xfrm>
            <a:custGeom>
              <a:avLst/>
              <a:gdLst>
                <a:gd name="T0" fmla="*/ 0 w 63"/>
                <a:gd name="T1" fmla="*/ 0 h 118"/>
                <a:gd name="T2" fmla="*/ 100012 w 63"/>
                <a:gd name="T3" fmla="*/ 0 h 118"/>
                <a:gd name="T4" fmla="*/ 100012 w 63"/>
                <a:gd name="T5" fmla="*/ 0 h 118"/>
                <a:gd name="T6" fmla="*/ 0 w 63"/>
                <a:gd name="T7" fmla="*/ 0 h 118"/>
                <a:gd name="T8" fmla="*/ 0 60000 65536"/>
                <a:gd name="T9" fmla="*/ 0 60000 65536"/>
                <a:gd name="T10" fmla="*/ 0 60000 65536"/>
                <a:gd name="T11" fmla="*/ 0 60000 65536"/>
                <a:gd name="T12" fmla="*/ 0 w 63"/>
                <a:gd name="T13" fmla="*/ 0 h 118"/>
                <a:gd name="T14" fmla="*/ 63 w 63"/>
                <a:gd name="T15" fmla="*/ 118 h 118"/>
              </a:gdLst>
              <a:ahLst/>
              <a:cxnLst>
                <a:cxn ang="T8">
                  <a:pos x="T0" y="T1"/>
                </a:cxn>
                <a:cxn ang="T9">
                  <a:pos x="T2" y="T3"/>
                </a:cxn>
                <a:cxn ang="T10">
                  <a:pos x="T4" y="T5"/>
                </a:cxn>
                <a:cxn ang="T11">
                  <a:pos x="T6" y="T7"/>
                </a:cxn>
              </a:cxnLst>
              <a:rect l="T12" t="T13" r="T14" b="T15"/>
              <a:pathLst>
                <a:path w="63" h="118">
                  <a:moveTo>
                    <a:pt x="0" y="59"/>
                  </a:moveTo>
                  <a:lnTo>
                    <a:pt x="63" y="0"/>
                  </a:lnTo>
                  <a:lnTo>
                    <a:pt x="63" y="118"/>
                  </a:lnTo>
                  <a:lnTo>
                    <a:pt x="0" y="59"/>
                  </a:lnTo>
                  <a:close/>
                </a:path>
              </a:pathLst>
            </a:custGeom>
            <a:solidFill>
              <a:srgbClr val="000000"/>
            </a:solidFill>
            <a:ln w="9525">
              <a:solidFill>
                <a:srgbClr val="000000"/>
              </a:solidFill>
              <a:prstDash val="solid"/>
              <a:round/>
              <a:headEnd/>
              <a:tailEnd/>
            </a:ln>
          </p:spPr>
          <p:txBody>
            <a:bodyPr/>
            <a:lstStyle/>
            <a:p>
              <a:endParaRPr lang="en-US"/>
            </a:p>
          </p:txBody>
        </p:sp>
        <p:sp>
          <p:nvSpPr>
            <p:cNvPr id="109696" name="Rectangle 22"/>
            <p:cNvSpPr>
              <a:spLocks noChangeArrowheads="1"/>
            </p:cNvSpPr>
            <p:nvPr/>
          </p:nvSpPr>
          <p:spPr bwMode="auto">
            <a:xfrm>
              <a:off x="1241" y="2639"/>
              <a:ext cx="31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notched</a:t>
              </a:r>
              <a:endParaRPr lang="en-US" sz="2400">
                <a:latin typeface="Times New Roman" pitchFamily="18" charset="0"/>
                <a:cs typeface="Arial" pitchFamily="34" charset="0"/>
              </a:endParaRPr>
            </a:p>
          </p:txBody>
        </p:sp>
        <p:sp>
          <p:nvSpPr>
            <p:cNvPr id="109697" name="Rectangle 23"/>
            <p:cNvSpPr>
              <a:spLocks noChangeArrowheads="1"/>
            </p:cNvSpPr>
            <p:nvPr/>
          </p:nvSpPr>
          <p:spPr bwMode="auto">
            <a:xfrm>
              <a:off x="1241" y="2746"/>
              <a:ext cx="1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stick</a:t>
              </a:r>
              <a:endParaRPr lang="en-US" sz="2400">
                <a:latin typeface="Times New Roman" pitchFamily="18" charset="0"/>
                <a:cs typeface="Arial" pitchFamily="34" charset="0"/>
              </a:endParaRPr>
            </a:p>
          </p:txBody>
        </p:sp>
        <p:sp>
          <p:nvSpPr>
            <p:cNvPr id="109698" name="Freeform 24"/>
            <p:cNvSpPr>
              <a:spLocks/>
            </p:cNvSpPr>
            <p:nvPr/>
          </p:nvSpPr>
          <p:spPr bwMode="auto">
            <a:xfrm>
              <a:off x="816" y="3840"/>
              <a:ext cx="830" cy="67"/>
            </a:xfrm>
            <a:custGeom>
              <a:avLst/>
              <a:gdLst>
                <a:gd name="T0" fmla="*/ 1588 w 830"/>
                <a:gd name="T1" fmla="*/ 1 h 133"/>
                <a:gd name="T2" fmla="*/ 11112 w 830"/>
                <a:gd name="T3" fmla="*/ 1 h 133"/>
                <a:gd name="T4" fmla="*/ 38100 w 830"/>
                <a:gd name="T5" fmla="*/ 1 h 133"/>
                <a:gd name="T6" fmla="*/ 79375 w 830"/>
                <a:gd name="T7" fmla="*/ 1 h 133"/>
                <a:gd name="T8" fmla="*/ 550863 w 830"/>
                <a:gd name="T9" fmla="*/ 1 h 133"/>
                <a:gd name="T10" fmla="*/ 593725 w 830"/>
                <a:gd name="T11" fmla="*/ 1 h 133"/>
                <a:gd name="T12" fmla="*/ 620713 w 830"/>
                <a:gd name="T13" fmla="*/ 1 h 133"/>
                <a:gd name="T14" fmla="*/ 628650 w 830"/>
                <a:gd name="T15" fmla="*/ 1 h 133"/>
                <a:gd name="T16" fmla="*/ 635000 w 830"/>
                <a:gd name="T17" fmla="*/ 1 h 133"/>
                <a:gd name="T18" fmla="*/ 639763 w 830"/>
                <a:gd name="T19" fmla="*/ 1 h 133"/>
                <a:gd name="T20" fmla="*/ 644525 w 830"/>
                <a:gd name="T21" fmla="*/ 1 h 133"/>
                <a:gd name="T22" fmla="*/ 657225 w 830"/>
                <a:gd name="T23" fmla="*/ 1 h 133"/>
                <a:gd name="T24" fmla="*/ 671512 w 830"/>
                <a:gd name="T25" fmla="*/ 1 h 133"/>
                <a:gd name="T26" fmla="*/ 658813 w 830"/>
                <a:gd name="T27" fmla="*/ 1 h 133"/>
                <a:gd name="T28" fmla="*/ 665162 w 830"/>
                <a:gd name="T29" fmla="*/ 1 h 133"/>
                <a:gd name="T30" fmla="*/ 676275 w 830"/>
                <a:gd name="T31" fmla="*/ 1 h 133"/>
                <a:gd name="T32" fmla="*/ 711200 w 830"/>
                <a:gd name="T33" fmla="*/ 1 h 133"/>
                <a:gd name="T34" fmla="*/ 723900 w 830"/>
                <a:gd name="T35" fmla="*/ 1 h 133"/>
                <a:gd name="T36" fmla="*/ 1195388 w 830"/>
                <a:gd name="T37" fmla="*/ 1 h 133"/>
                <a:gd name="T38" fmla="*/ 1241425 w 830"/>
                <a:gd name="T39" fmla="*/ 1 h 133"/>
                <a:gd name="T40" fmla="*/ 1290638 w 830"/>
                <a:gd name="T41" fmla="*/ 1 h 133"/>
                <a:gd name="T42" fmla="*/ 1308100 w 830"/>
                <a:gd name="T43" fmla="*/ 1 h 133"/>
                <a:gd name="T44" fmla="*/ 1317625 w 830"/>
                <a:gd name="T45" fmla="*/ 0 h 133"/>
                <a:gd name="T46" fmla="*/ 1301750 w 830"/>
                <a:gd name="T47" fmla="*/ 1 h 133"/>
                <a:gd name="T48" fmla="*/ 1293813 w 830"/>
                <a:gd name="T49" fmla="*/ 1 h 133"/>
                <a:gd name="T50" fmla="*/ 1284288 w 830"/>
                <a:gd name="T51" fmla="*/ 1 h 133"/>
                <a:gd name="T52" fmla="*/ 1249363 w 830"/>
                <a:gd name="T53" fmla="*/ 1 h 133"/>
                <a:gd name="T54" fmla="*/ 1236663 w 830"/>
                <a:gd name="T55" fmla="*/ 1 h 133"/>
                <a:gd name="T56" fmla="*/ 765175 w 830"/>
                <a:gd name="T57" fmla="*/ 1 h 133"/>
                <a:gd name="T58" fmla="*/ 717550 w 830"/>
                <a:gd name="T59" fmla="*/ 1 h 133"/>
                <a:gd name="T60" fmla="*/ 671512 w 830"/>
                <a:gd name="T61" fmla="*/ 1 h 133"/>
                <a:gd name="T62" fmla="*/ 652463 w 830"/>
                <a:gd name="T63" fmla="*/ 1 h 133"/>
                <a:gd name="T64" fmla="*/ 646113 w 830"/>
                <a:gd name="T65" fmla="*/ 1 h 133"/>
                <a:gd name="T66" fmla="*/ 671512 w 830"/>
                <a:gd name="T67" fmla="*/ 1 h 133"/>
                <a:gd name="T68" fmla="*/ 657225 w 830"/>
                <a:gd name="T69" fmla="*/ 1 h 133"/>
                <a:gd name="T70" fmla="*/ 644525 w 830"/>
                <a:gd name="T71" fmla="*/ 1 h 133"/>
                <a:gd name="T72" fmla="*/ 673100 w 830"/>
                <a:gd name="T73" fmla="*/ 1 h 133"/>
                <a:gd name="T74" fmla="*/ 661987 w 830"/>
                <a:gd name="T75" fmla="*/ 1 h 133"/>
                <a:gd name="T76" fmla="*/ 646113 w 830"/>
                <a:gd name="T77" fmla="*/ 1 h 133"/>
                <a:gd name="T78" fmla="*/ 598488 w 830"/>
                <a:gd name="T79" fmla="*/ 1 h 133"/>
                <a:gd name="T80" fmla="*/ 550863 w 830"/>
                <a:gd name="T81" fmla="*/ 1 h 133"/>
                <a:gd name="T82" fmla="*/ 79375 w 830"/>
                <a:gd name="T83" fmla="*/ 1 h 133"/>
                <a:gd name="T84" fmla="*/ 68263 w 830"/>
                <a:gd name="T85" fmla="*/ 1 h 133"/>
                <a:gd name="T86" fmla="*/ 31750 w 830"/>
                <a:gd name="T87" fmla="*/ 1 h 133"/>
                <a:gd name="T88" fmla="*/ 25400 w 830"/>
                <a:gd name="T89" fmla="*/ 0 h 133"/>
                <a:gd name="T90" fmla="*/ 30163 w 830"/>
                <a:gd name="T91" fmla="*/ 1 h 13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30"/>
                <a:gd name="T139" fmla="*/ 0 h 133"/>
                <a:gd name="T140" fmla="*/ 830 w 830"/>
                <a:gd name="T141" fmla="*/ 133 h 13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30" h="133">
                  <a:moveTo>
                    <a:pt x="18" y="0"/>
                  </a:moveTo>
                  <a:lnTo>
                    <a:pt x="0" y="0"/>
                  </a:lnTo>
                  <a:lnTo>
                    <a:pt x="1" y="11"/>
                  </a:lnTo>
                  <a:lnTo>
                    <a:pt x="2" y="17"/>
                  </a:lnTo>
                  <a:lnTo>
                    <a:pt x="3" y="23"/>
                  </a:lnTo>
                  <a:lnTo>
                    <a:pt x="7" y="33"/>
                  </a:lnTo>
                  <a:lnTo>
                    <a:pt x="14" y="45"/>
                  </a:lnTo>
                  <a:lnTo>
                    <a:pt x="17" y="49"/>
                  </a:lnTo>
                  <a:lnTo>
                    <a:pt x="24" y="57"/>
                  </a:lnTo>
                  <a:lnTo>
                    <a:pt x="35" y="64"/>
                  </a:lnTo>
                  <a:lnTo>
                    <a:pt x="47" y="70"/>
                  </a:lnTo>
                  <a:lnTo>
                    <a:pt x="50" y="70"/>
                  </a:lnTo>
                  <a:lnTo>
                    <a:pt x="63" y="74"/>
                  </a:lnTo>
                  <a:lnTo>
                    <a:pt x="77" y="76"/>
                  </a:lnTo>
                  <a:lnTo>
                    <a:pt x="347" y="76"/>
                  </a:lnTo>
                  <a:lnTo>
                    <a:pt x="361" y="76"/>
                  </a:lnTo>
                  <a:lnTo>
                    <a:pt x="374" y="80"/>
                  </a:lnTo>
                  <a:lnTo>
                    <a:pt x="374" y="63"/>
                  </a:lnTo>
                  <a:lnTo>
                    <a:pt x="369" y="78"/>
                  </a:lnTo>
                  <a:lnTo>
                    <a:pt x="381" y="84"/>
                  </a:lnTo>
                  <a:lnTo>
                    <a:pt x="391" y="92"/>
                  </a:lnTo>
                  <a:lnTo>
                    <a:pt x="399" y="100"/>
                  </a:lnTo>
                  <a:lnTo>
                    <a:pt x="402" y="84"/>
                  </a:lnTo>
                  <a:lnTo>
                    <a:pt x="396" y="96"/>
                  </a:lnTo>
                  <a:lnTo>
                    <a:pt x="402" y="106"/>
                  </a:lnTo>
                  <a:lnTo>
                    <a:pt x="409" y="94"/>
                  </a:lnTo>
                  <a:lnTo>
                    <a:pt x="400" y="102"/>
                  </a:lnTo>
                  <a:lnTo>
                    <a:pt x="404" y="112"/>
                  </a:lnTo>
                  <a:lnTo>
                    <a:pt x="413" y="106"/>
                  </a:lnTo>
                  <a:lnTo>
                    <a:pt x="403" y="106"/>
                  </a:lnTo>
                  <a:lnTo>
                    <a:pt x="406" y="118"/>
                  </a:lnTo>
                  <a:lnTo>
                    <a:pt x="406" y="123"/>
                  </a:lnTo>
                  <a:lnTo>
                    <a:pt x="408" y="129"/>
                  </a:lnTo>
                  <a:lnTo>
                    <a:pt x="411" y="133"/>
                  </a:lnTo>
                  <a:lnTo>
                    <a:pt x="414" y="133"/>
                  </a:lnTo>
                  <a:lnTo>
                    <a:pt x="417" y="133"/>
                  </a:lnTo>
                  <a:lnTo>
                    <a:pt x="420" y="129"/>
                  </a:lnTo>
                  <a:lnTo>
                    <a:pt x="423" y="123"/>
                  </a:lnTo>
                  <a:lnTo>
                    <a:pt x="424" y="118"/>
                  </a:lnTo>
                  <a:lnTo>
                    <a:pt x="425" y="106"/>
                  </a:lnTo>
                  <a:lnTo>
                    <a:pt x="415" y="106"/>
                  </a:lnTo>
                  <a:lnTo>
                    <a:pt x="424" y="112"/>
                  </a:lnTo>
                  <a:lnTo>
                    <a:pt x="428" y="102"/>
                  </a:lnTo>
                  <a:lnTo>
                    <a:pt x="419" y="94"/>
                  </a:lnTo>
                  <a:lnTo>
                    <a:pt x="426" y="106"/>
                  </a:lnTo>
                  <a:lnTo>
                    <a:pt x="432" y="96"/>
                  </a:lnTo>
                  <a:lnTo>
                    <a:pt x="426" y="84"/>
                  </a:lnTo>
                  <a:lnTo>
                    <a:pt x="430" y="100"/>
                  </a:lnTo>
                  <a:lnTo>
                    <a:pt x="437" y="92"/>
                  </a:lnTo>
                  <a:lnTo>
                    <a:pt x="448" y="84"/>
                  </a:lnTo>
                  <a:lnTo>
                    <a:pt x="460" y="78"/>
                  </a:lnTo>
                  <a:lnTo>
                    <a:pt x="456" y="63"/>
                  </a:lnTo>
                  <a:lnTo>
                    <a:pt x="456" y="80"/>
                  </a:lnTo>
                  <a:lnTo>
                    <a:pt x="468" y="76"/>
                  </a:lnTo>
                  <a:lnTo>
                    <a:pt x="482" y="76"/>
                  </a:lnTo>
                  <a:lnTo>
                    <a:pt x="753" y="76"/>
                  </a:lnTo>
                  <a:lnTo>
                    <a:pt x="766" y="74"/>
                  </a:lnTo>
                  <a:lnTo>
                    <a:pt x="779" y="70"/>
                  </a:lnTo>
                  <a:lnTo>
                    <a:pt x="782" y="70"/>
                  </a:lnTo>
                  <a:lnTo>
                    <a:pt x="794" y="64"/>
                  </a:lnTo>
                  <a:lnTo>
                    <a:pt x="805" y="57"/>
                  </a:lnTo>
                  <a:lnTo>
                    <a:pt x="813" y="49"/>
                  </a:lnTo>
                  <a:lnTo>
                    <a:pt x="815" y="45"/>
                  </a:lnTo>
                  <a:lnTo>
                    <a:pt x="822" y="33"/>
                  </a:lnTo>
                  <a:lnTo>
                    <a:pt x="824" y="29"/>
                  </a:lnTo>
                  <a:lnTo>
                    <a:pt x="828" y="17"/>
                  </a:lnTo>
                  <a:lnTo>
                    <a:pt x="828" y="11"/>
                  </a:lnTo>
                  <a:lnTo>
                    <a:pt x="830" y="0"/>
                  </a:lnTo>
                  <a:lnTo>
                    <a:pt x="812" y="0"/>
                  </a:lnTo>
                  <a:lnTo>
                    <a:pt x="810" y="11"/>
                  </a:lnTo>
                  <a:lnTo>
                    <a:pt x="820" y="11"/>
                  </a:lnTo>
                  <a:lnTo>
                    <a:pt x="811" y="4"/>
                  </a:lnTo>
                  <a:lnTo>
                    <a:pt x="807" y="15"/>
                  </a:lnTo>
                  <a:lnTo>
                    <a:pt x="815" y="21"/>
                  </a:lnTo>
                  <a:lnTo>
                    <a:pt x="809" y="9"/>
                  </a:lnTo>
                  <a:lnTo>
                    <a:pt x="803" y="21"/>
                  </a:lnTo>
                  <a:lnTo>
                    <a:pt x="809" y="33"/>
                  </a:lnTo>
                  <a:lnTo>
                    <a:pt x="806" y="17"/>
                  </a:lnTo>
                  <a:lnTo>
                    <a:pt x="797" y="25"/>
                  </a:lnTo>
                  <a:lnTo>
                    <a:pt x="787" y="33"/>
                  </a:lnTo>
                  <a:lnTo>
                    <a:pt x="775" y="39"/>
                  </a:lnTo>
                  <a:lnTo>
                    <a:pt x="779" y="55"/>
                  </a:lnTo>
                  <a:lnTo>
                    <a:pt x="779" y="37"/>
                  </a:lnTo>
                  <a:lnTo>
                    <a:pt x="766" y="41"/>
                  </a:lnTo>
                  <a:lnTo>
                    <a:pt x="753" y="43"/>
                  </a:lnTo>
                  <a:lnTo>
                    <a:pt x="482" y="43"/>
                  </a:lnTo>
                  <a:lnTo>
                    <a:pt x="468" y="43"/>
                  </a:lnTo>
                  <a:lnTo>
                    <a:pt x="456" y="47"/>
                  </a:lnTo>
                  <a:lnTo>
                    <a:pt x="452" y="47"/>
                  </a:lnTo>
                  <a:lnTo>
                    <a:pt x="441" y="53"/>
                  </a:lnTo>
                  <a:lnTo>
                    <a:pt x="430" y="61"/>
                  </a:lnTo>
                  <a:lnTo>
                    <a:pt x="423" y="68"/>
                  </a:lnTo>
                  <a:lnTo>
                    <a:pt x="419" y="72"/>
                  </a:lnTo>
                  <a:lnTo>
                    <a:pt x="413" y="82"/>
                  </a:lnTo>
                  <a:lnTo>
                    <a:pt x="411" y="88"/>
                  </a:lnTo>
                  <a:lnTo>
                    <a:pt x="407" y="98"/>
                  </a:lnTo>
                  <a:lnTo>
                    <a:pt x="407" y="106"/>
                  </a:lnTo>
                  <a:lnTo>
                    <a:pt x="406" y="118"/>
                  </a:lnTo>
                  <a:lnTo>
                    <a:pt x="423" y="118"/>
                  </a:lnTo>
                  <a:lnTo>
                    <a:pt x="423" y="112"/>
                  </a:lnTo>
                  <a:lnTo>
                    <a:pt x="420" y="106"/>
                  </a:lnTo>
                  <a:lnTo>
                    <a:pt x="417" y="102"/>
                  </a:lnTo>
                  <a:lnTo>
                    <a:pt x="414" y="102"/>
                  </a:lnTo>
                  <a:lnTo>
                    <a:pt x="411" y="102"/>
                  </a:lnTo>
                  <a:lnTo>
                    <a:pt x="408" y="106"/>
                  </a:lnTo>
                  <a:lnTo>
                    <a:pt x="406" y="112"/>
                  </a:lnTo>
                  <a:lnTo>
                    <a:pt x="406" y="118"/>
                  </a:lnTo>
                  <a:lnTo>
                    <a:pt x="414" y="118"/>
                  </a:lnTo>
                  <a:lnTo>
                    <a:pt x="424" y="118"/>
                  </a:lnTo>
                  <a:lnTo>
                    <a:pt x="422" y="106"/>
                  </a:lnTo>
                  <a:lnTo>
                    <a:pt x="422" y="98"/>
                  </a:lnTo>
                  <a:lnTo>
                    <a:pt x="417" y="88"/>
                  </a:lnTo>
                  <a:lnTo>
                    <a:pt x="415" y="82"/>
                  </a:lnTo>
                  <a:lnTo>
                    <a:pt x="409" y="72"/>
                  </a:lnTo>
                  <a:lnTo>
                    <a:pt x="407" y="68"/>
                  </a:lnTo>
                  <a:lnTo>
                    <a:pt x="398" y="61"/>
                  </a:lnTo>
                  <a:lnTo>
                    <a:pt x="389" y="53"/>
                  </a:lnTo>
                  <a:lnTo>
                    <a:pt x="377" y="47"/>
                  </a:lnTo>
                  <a:lnTo>
                    <a:pt x="374" y="47"/>
                  </a:lnTo>
                  <a:lnTo>
                    <a:pt x="361" y="43"/>
                  </a:lnTo>
                  <a:lnTo>
                    <a:pt x="347" y="43"/>
                  </a:lnTo>
                  <a:lnTo>
                    <a:pt x="77" y="43"/>
                  </a:lnTo>
                  <a:lnTo>
                    <a:pt x="63" y="41"/>
                  </a:lnTo>
                  <a:lnTo>
                    <a:pt x="50" y="37"/>
                  </a:lnTo>
                  <a:lnTo>
                    <a:pt x="50" y="55"/>
                  </a:lnTo>
                  <a:lnTo>
                    <a:pt x="54" y="39"/>
                  </a:lnTo>
                  <a:lnTo>
                    <a:pt x="43" y="33"/>
                  </a:lnTo>
                  <a:lnTo>
                    <a:pt x="32" y="25"/>
                  </a:lnTo>
                  <a:lnTo>
                    <a:pt x="24" y="17"/>
                  </a:lnTo>
                  <a:lnTo>
                    <a:pt x="20" y="33"/>
                  </a:lnTo>
                  <a:lnTo>
                    <a:pt x="27" y="21"/>
                  </a:lnTo>
                  <a:lnTo>
                    <a:pt x="20" y="9"/>
                  </a:lnTo>
                  <a:lnTo>
                    <a:pt x="16" y="0"/>
                  </a:lnTo>
                  <a:lnTo>
                    <a:pt x="18" y="6"/>
                  </a:lnTo>
                  <a:lnTo>
                    <a:pt x="10" y="11"/>
                  </a:lnTo>
                  <a:lnTo>
                    <a:pt x="19" y="11"/>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99" name="Rectangle 25"/>
            <p:cNvSpPr>
              <a:spLocks noChangeArrowheads="1"/>
            </p:cNvSpPr>
            <p:nvPr/>
          </p:nvSpPr>
          <p:spPr bwMode="auto">
            <a:xfrm>
              <a:off x="816" y="3976"/>
              <a:ext cx="67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400">
                  <a:solidFill>
                    <a:srgbClr val="000000"/>
                  </a:solidFill>
                  <a:latin typeface="Arial" pitchFamily="34" charset="0"/>
                  <a:cs typeface="Arial" pitchFamily="34" charset="0"/>
                </a:rPr>
                <a:t> Agrarian Age</a:t>
              </a:r>
              <a:endParaRPr lang="en-US" sz="2400">
                <a:latin typeface="Times New Roman" pitchFamily="18" charset="0"/>
                <a:cs typeface="Arial" pitchFamily="34" charset="0"/>
              </a:endParaRPr>
            </a:p>
          </p:txBody>
        </p:sp>
      </p:grpSp>
      <p:sp>
        <p:nvSpPr>
          <p:cNvPr id="109577" name="Rectangle 55"/>
          <p:cNvSpPr>
            <a:spLocks noChangeArrowheads="1"/>
          </p:cNvSpPr>
          <p:nvPr/>
        </p:nvSpPr>
        <p:spPr bwMode="auto">
          <a:xfrm>
            <a:off x="5554664" y="2976563"/>
            <a:ext cx="1247775"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grpSp>
        <p:nvGrpSpPr>
          <p:cNvPr id="109578" name="Group 28"/>
          <p:cNvGrpSpPr>
            <a:grpSpLocks/>
          </p:cNvGrpSpPr>
          <p:nvPr/>
        </p:nvGrpSpPr>
        <p:grpSpPr bwMode="auto">
          <a:xfrm>
            <a:off x="5605463" y="1905001"/>
            <a:ext cx="1466850" cy="4632325"/>
            <a:chOff x="2571" y="1200"/>
            <a:chExt cx="924" cy="2918"/>
          </a:xfrm>
        </p:grpSpPr>
        <p:sp>
          <p:nvSpPr>
            <p:cNvPr id="109664" name="Freeform 12"/>
            <p:cNvSpPr>
              <a:spLocks/>
            </p:cNvSpPr>
            <p:nvPr/>
          </p:nvSpPr>
          <p:spPr bwMode="auto">
            <a:xfrm>
              <a:off x="2823" y="1200"/>
              <a:ext cx="18" cy="443"/>
            </a:xfrm>
            <a:custGeom>
              <a:avLst/>
              <a:gdLst>
                <a:gd name="T0" fmla="*/ 4546 w 19"/>
                <a:gd name="T1" fmla="*/ 0 h 427"/>
                <a:gd name="T2" fmla="*/ 0 w 19"/>
                <a:gd name="T3" fmla="*/ 0 h 427"/>
                <a:gd name="T4" fmla="*/ 253 w 19"/>
                <a:gd name="T5" fmla="*/ 2367671 h 427"/>
                <a:gd name="T6" fmla="*/ 4799 w 19"/>
                <a:gd name="T7" fmla="*/ 2367671 h 427"/>
                <a:gd name="T8" fmla="*/ 4546 w 19"/>
                <a:gd name="T9" fmla="*/ 0 h 427"/>
                <a:gd name="T10" fmla="*/ 0 60000 65536"/>
                <a:gd name="T11" fmla="*/ 0 60000 65536"/>
                <a:gd name="T12" fmla="*/ 0 60000 65536"/>
                <a:gd name="T13" fmla="*/ 0 60000 65536"/>
                <a:gd name="T14" fmla="*/ 0 60000 65536"/>
                <a:gd name="T15" fmla="*/ 0 w 19"/>
                <a:gd name="T16" fmla="*/ 0 h 427"/>
                <a:gd name="T17" fmla="*/ 19 w 19"/>
                <a:gd name="T18" fmla="*/ 427 h 427"/>
              </a:gdLst>
              <a:ahLst/>
              <a:cxnLst>
                <a:cxn ang="T10">
                  <a:pos x="T0" y="T1"/>
                </a:cxn>
                <a:cxn ang="T11">
                  <a:pos x="T2" y="T3"/>
                </a:cxn>
                <a:cxn ang="T12">
                  <a:pos x="T4" y="T5"/>
                </a:cxn>
                <a:cxn ang="T13">
                  <a:pos x="T6" y="T7"/>
                </a:cxn>
                <a:cxn ang="T14">
                  <a:pos x="T8" y="T9"/>
                </a:cxn>
              </a:cxnLst>
              <a:rect l="T15" t="T16" r="T17" b="T18"/>
              <a:pathLst>
                <a:path w="19" h="427">
                  <a:moveTo>
                    <a:pt x="18" y="0"/>
                  </a:moveTo>
                  <a:lnTo>
                    <a:pt x="0" y="0"/>
                  </a:lnTo>
                  <a:lnTo>
                    <a:pt x="1" y="427"/>
                  </a:lnTo>
                  <a:lnTo>
                    <a:pt x="19" y="427"/>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65" name="Freeform 13"/>
            <p:cNvSpPr>
              <a:spLocks/>
            </p:cNvSpPr>
            <p:nvPr/>
          </p:nvSpPr>
          <p:spPr bwMode="auto">
            <a:xfrm>
              <a:off x="2784" y="1639"/>
              <a:ext cx="96" cy="185"/>
            </a:xfrm>
            <a:custGeom>
              <a:avLst/>
              <a:gdLst>
                <a:gd name="T0" fmla="*/ 0 w 97"/>
                <a:gd name="T1" fmla="*/ 0 h 178"/>
                <a:gd name="T2" fmla="*/ 54688 w 97"/>
                <a:gd name="T3" fmla="*/ 1048803 h 178"/>
                <a:gd name="T4" fmla="*/ 108263 w 97"/>
                <a:gd name="T5" fmla="*/ 0 h 178"/>
                <a:gd name="T6" fmla="*/ 0 w 97"/>
                <a:gd name="T7" fmla="*/ 0 h 178"/>
                <a:gd name="T8" fmla="*/ 0 60000 65536"/>
                <a:gd name="T9" fmla="*/ 0 60000 65536"/>
                <a:gd name="T10" fmla="*/ 0 60000 65536"/>
                <a:gd name="T11" fmla="*/ 0 60000 65536"/>
                <a:gd name="T12" fmla="*/ 0 w 97"/>
                <a:gd name="T13" fmla="*/ 0 h 178"/>
                <a:gd name="T14" fmla="*/ 97 w 97"/>
                <a:gd name="T15" fmla="*/ 178 h 178"/>
              </a:gdLst>
              <a:ahLst/>
              <a:cxnLst>
                <a:cxn ang="T8">
                  <a:pos x="T0" y="T1"/>
                </a:cxn>
                <a:cxn ang="T9">
                  <a:pos x="T2" y="T3"/>
                </a:cxn>
                <a:cxn ang="T10">
                  <a:pos x="T4" y="T5"/>
                </a:cxn>
                <a:cxn ang="T11">
                  <a:pos x="T6" y="T7"/>
                </a:cxn>
              </a:cxnLst>
              <a:rect l="T12" t="T13" r="T14" b="T15"/>
              <a:pathLst>
                <a:path w="97" h="178">
                  <a:moveTo>
                    <a:pt x="0" y="0"/>
                  </a:moveTo>
                  <a:lnTo>
                    <a:pt x="49" y="178"/>
                  </a:lnTo>
                  <a:lnTo>
                    <a:pt x="9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66" name="Rectangle 56"/>
            <p:cNvSpPr>
              <a:spLocks noChangeArrowheads="1"/>
            </p:cNvSpPr>
            <p:nvPr/>
          </p:nvSpPr>
          <p:spPr bwMode="auto">
            <a:xfrm>
              <a:off x="2735" y="1902"/>
              <a:ext cx="26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source</a:t>
              </a:r>
              <a:endParaRPr lang="en-US" sz="2400">
                <a:latin typeface="Times New Roman" pitchFamily="18" charset="0"/>
                <a:cs typeface="Arial" pitchFamily="34" charset="0"/>
              </a:endParaRPr>
            </a:p>
          </p:txBody>
        </p:sp>
        <p:sp>
          <p:nvSpPr>
            <p:cNvPr id="109667" name="Rectangle 57"/>
            <p:cNvSpPr>
              <a:spLocks noChangeArrowheads="1"/>
            </p:cNvSpPr>
            <p:nvPr/>
          </p:nvSpPr>
          <p:spPr bwMode="auto">
            <a:xfrm>
              <a:off x="2699" y="2009"/>
              <a:ext cx="39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document</a:t>
              </a:r>
              <a:endParaRPr lang="en-US" sz="2400">
                <a:latin typeface="Times New Roman" pitchFamily="18" charset="0"/>
                <a:cs typeface="Arial" pitchFamily="34" charset="0"/>
              </a:endParaRPr>
            </a:p>
          </p:txBody>
        </p:sp>
        <p:sp>
          <p:nvSpPr>
            <p:cNvPr id="109668" name="Freeform 58"/>
            <p:cNvSpPr>
              <a:spLocks noEditPoints="1"/>
            </p:cNvSpPr>
            <p:nvPr/>
          </p:nvSpPr>
          <p:spPr bwMode="auto">
            <a:xfrm>
              <a:off x="2571" y="1888"/>
              <a:ext cx="728" cy="394"/>
            </a:xfrm>
            <a:custGeom>
              <a:avLst/>
              <a:gdLst>
                <a:gd name="T0" fmla="*/ 85725 w 728"/>
                <a:gd name="T1" fmla="*/ 0 h 790"/>
                <a:gd name="T2" fmla="*/ 220663 w 728"/>
                <a:gd name="T3" fmla="*/ 0 h 790"/>
                <a:gd name="T4" fmla="*/ 280988 w 728"/>
                <a:gd name="T5" fmla="*/ 0 h 790"/>
                <a:gd name="T6" fmla="*/ 314325 w 728"/>
                <a:gd name="T7" fmla="*/ 0 h 790"/>
                <a:gd name="T8" fmla="*/ 388937 w 728"/>
                <a:gd name="T9" fmla="*/ 0 h 790"/>
                <a:gd name="T10" fmla="*/ 430213 w 728"/>
                <a:gd name="T11" fmla="*/ 0 h 790"/>
                <a:gd name="T12" fmla="*/ 441325 w 728"/>
                <a:gd name="T13" fmla="*/ 0 h 790"/>
                <a:gd name="T14" fmla="*/ 530225 w 728"/>
                <a:gd name="T15" fmla="*/ 0 h 790"/>
                <a:gd name="T16" fmla="*/ 573088 w 728"/>
                <a:gd name="T17" fmla="*/ 0 h 790"/>
                <a:gd name="T18" fmla="*/ 604837 w 728"/>
                <a:gd name="T19" fmla="*/ 0 h 790"/>
                <a:gd name="T20" fmla="*/ 650875 w 728"/>
                <a:gd name="T21" fmla="*/ 0 h 790"/>
                <a:gd name="T22" fmla="*/ 688975 w 728"/>
                <a:gd name="T23" fmla="*/ 0 h 790"/>
                <a:gd name="T24" fmla="*/ 774700 w 728"/>
                <a:gd name="T25" fmla="*/ 0 h 790"/>
                <a:gd name="T26" fmla="*/ 804862 w 728"/>
                <a:gd name="T27" fmla="*/ 0 h 790"/>
                <a:gd name="T28" fmla="*/ 849313 w 728"/>
                <a:gd name="T29" fmla="*/ 0 h 790"/>
                <a:gd name="T30" fmla="*/ 877888 w 728"/>
                <a:gd name="T31" fmla="*/ 0 h 790"/>
                <a:gd name="T32" fmla="*/ 933450 w 728"/>
                <a:gd name="T33" fmla="*/ 0 h 790"/>
                <a:gd name="T34" fmla="*/ 993775 w 728"/>
                <a:gd name="T35" fmla="*/ 0 h 790"/>
                <a:gd name="T36" fmla="*/ 1141413 w 728"/>
                <a:gd name="T37" fmla="*/ 0 h 790"/>
                <a:gd name="T38" fmla="*/ 1155700 w 728"/>
                <a:gd name="T39" fmla="*/ 0 h 790"/>
                <a:gd name="T40" fmla="*/ 14288 w 728"/>
                <a:gd name="T41" fmla="*/ 0 h 790"/>
                <a:gd name="T42" fmla="*/ 0 w 728"/>
                <a:gd name="T43" fmla="*/ 0 h 790"/>
                <a:gd name="T44" fmla="*/ 44450 w 728"/>
                <a:gd name="T45" fmla="*/ 0 h 790"/>
                <a:gd name="T46" fmla="*/ 28575 w 728"/>
                <a:gd name="T47" fmla="*/ 0 h 790"/>
                <a:gd name="T48" fmla="*/ 14288 w 728"/>
                <a:gd name="T49" fmla="*/ 0 h 790"/>
                <a:gd name="T50" fmla="*/ 1127125 w 728"/>
                <a:gd name="T51" fmla="*/ 0 h 790"/>
                <a:gd name="T52" fmla="*/ 1141413 w 728"/>
                <a:gd name="T53" fmla="*/ 0 h 790"/>
                <a:gd name="T54" fmla="*/ 992188 w 728"/>
                <a:gd name="T55" fmla="*/ 0 h 790"/>
                <a:gd name="T56" fmla="*/ 933450 w 728"/>
                <a:gd name="T57" fmla="*/ 0 h 790"/>
                <a:gd name="T58" fmla="*/ 873125 w 728"/>
                <a:gd name="T59" fmla="*/ 0 h 790"/>
                <a:gd name="T60" fmla="*/ 842963 w 728"/>
                <a:gd name="T61" fmla="*/ 0 h 790"/>
                <a:gd name="T62" fmla="*/ 798512 w 728"/>
                <a:gd name="T63" fmla="*/ 0 h 790"/>
                <a:gd name="T64" fmla="*/ 766762 w 728"/>
                <a:gd name="T65" fmla="*/ 0 h 790"/>
                <a:gd name="T66" fmla="*/ 682625 w 728"/>
                <a:gd name="T67" fmla="*/ 0 h 790"/>
                <a:gd name="T68" fmla="*/ 639762 w 728"/>
                <a:gd name="T69" fmla="*/ 0 h 790"/>
                <a:gd name="T70" fmla="*/ 603250 w 728"/>
                <a:gd name="T71" fmla="*/ 0 h 790"/>
                <a:gd name="T72" fmla="*/ 579437 w 728"/>
                <a:gd name="T73" fmla="*/ 0 h 790"/>
                <a:gd name="T74" fmla="*/ 527050 w 728"/>
                <a:gd name="T75" fmla="*/ 0 h 790"/>
                <a:gd name="T76" fmla="*/ 484188 w 728"/>
                <a:gd name="T77" fmla="*/ 0 h 790"/>
                <a:gd name="T78" fmla="*/ 439738 w 728"/>
                <a:gd name="T79" fmla="*/ 0 h 790"/>
                <a:gd name="T80" fmla="*/ 404812 w 728"/>
                <a:gd name="T81" fmla="*/ 0 h 790"/>
                <a:gd name="T82" fmla="*/ 342900 w 728"/>
                <a:gd name="T83" fmla="*/ 0 h 790"/>
                <a:gd name="T84" fmla="*/ 277813 w 728"/>
                <a:gd name="T85" fmla="*/ 0 h 790"/>
                <a:gd name="T86" fmla="*/ 249238 w 728"/>
                <a:gd name="T87" fmla="*/ 0 h 790"/>
                <a:gd name="T88" fmla="*/ 161925 w 728"/>
                <a:gd name="T89" fmla="*/ 0 h 790"/>
                <a:gd name="T90" fmla="*/ 50800 w 728"/>
                <a:gd name="T91" fmla="*/ 0 h 7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28"/>
                <a:gd name="T139" fmla="*/ 0 h 790"/>
                <a:gd name="T140" fmla="*/ 728 w 728"/>
                <a:gd name="T141" fmla="*/ 790 h 79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28" h="790">
                  <a:moveTo>
                    <a:pt x="28" y="749"/>
                  </a:moveTo>
                  <a:lnTo>
                    <a:pt x="32" y="749"/>
                  </a:lnTo>
                  <a:lnTo>
                    <a:pt x="54" y="756"/>
                  </a:lnTo>
                  <a:lnTo>
                    <a:pt x="99" y="770"/>
                  </a:lnTo>
                  <a:lnTo>
                    <a:pt x="119" y="776"/>
                  </a:lnTo>
                  <a:lnTo>
                    <a:pt x="139" y="780"/>
                  </a:lnTo>
                  <a:lnTo>
                    <a:pt x="157" y="784"/>
                  </a:lnTo>
                  <a:lnTo>
                    <a:pt x="174" y="788"/>
                  </a:lnTo>
                  <a:lnTo>
                    <a:pt x="177" y="788"/>
                  </a:lnTo>
                  <a:lnTo>
                    <a:pt x="175" y="790"/>
                  </a:lnTo>
                  <a:lnTo>
                    <a:pt x="186" y="788"/>
                  </a:lnTo>
                  <a:lnTo>
                    <a:pt x="198" y="788"/>
                  </a:lnTo>
                  <a:lnTo>
                    <a:pt x="216" y="788"/>
                  </a:lnTo>
                  <a:lnTo>
                    <a:pt x="232" y="786"/>
                  </a:lnTo>
                  <a:lnTo>
                    <a:pt x="245" y="784"/>
                  </a:lnTo>
                  <a:lnTo>
                    <a:pt x="255" y="784"/>
                  </a:lnTo>
                  <a:lnTo>
                    <a:pt x="263" y="782"/>
                  </a:lnTo>
                  <a:lnTo>
                    <a:pt x="271" y="780"/>
                  </a:lnTo>
                  <a:lnTo>
                    <a:pt x="278" y="780"/>
                  </a:lnTo>
                  <a:lnTo>
                    <a:pt x="279" y="778"/>
                  </a:lnTo>
                  <a:lnTo>
                    <a:pt x="278" y="780"/>
                  </a:lnTo>
                  <a:lnTo>
                    <a:pt x="305" y="770"/>
                  </a:lnTo>
                  <a:lnTo>
                    <a:pt x="319" y="766"/>
                  </a:lnTo>
                  <a:lnTo>
                    <a:pt x="334" y="760"/>
                  </a:lnTo>
                  <a:lnTo>
                    <a:pt x="337" y="760"/>
                  </a:lnTo>
                  <a:lnTo>
                    <a:pt x="334" y="760"/>
                  </a:lnTo>
                  <a:lnTo>
                    <a:pt x="361" y="749"/>
                  </a:lnTo>
                  <a:lnTo>
                    <a:pt x="373" y="743"/>
                  </a:lnTo>
                  <a:lnTo>
                    <a:pt x="384" y="735"/>
                  </a:lnTo>
                  <a:lnTo>
                    <a:pt x="381" y="719"/>
                  </a:lnTo>
                  <a:lnTo>
                    <a:pt x="383" y="735"/>
                  </a:lnTo>
                  <a:lnTo>
                    <a:pt x="406" y="725"/>
                  </a:lnTo>
                  <a:lnTo>
                    <a:pt x="410" y="725"/>
                  </a:lnTo>
                  <a:lnTo>
                    <a:pt x="436" y="711"/>
                  </a:lnTo>
                  <a:lnTo>
                    <a:pt x="432" y="695"/>
                  </a:lnTo>
                  <a:lnTo>
                    <a:pt x="434" y="711"/>
                  </a:lnTo>
                  <a:lnTo>
                    <a:pt x="463" y="699"/>
                  </a:lnTo>
                  <a:lnTo>
                    <a:pt x="490" y="686"/>
                  </a:lnTo>
                  <a:lnTo>
                    <a:pt x="488" y="670"/>
                  </a:lnTo>
                  <a:lnTo>
                    <a:pt x="489" y="686"/>
                  </a:lnTo>
                  <a:lnTo>
                    <a:pt x="503" y="682"/>
                  </a:lnTo>
                  <a:lnTo>
                    <a:pt x="507" y="680"/>
                  </a:lnTo>
                  <a:lnTo>
                    <a:pt x="523" y="674"/>
                  </a:lnTo>
                  <a:lnTo>
                    <a:pt x="539" y="666"/>
                  </a:lnTo>
                  <a:lnTo>
                    <a:pt x="535" y="650"/>
                  </a:lnTo>
                  <a:lnTo>
                    <a:pt x="535" y="666"/>
                  </a:lnTo>
                  <a:lnTo>
                    <a:pt x="554" y="662"/>
                  </a:lnTo>
                  <a:lnTo>
                    <a:pt x="553" y="644"/>
                  </a:lnTo>
                  <a:lnTo>
                    <a:pt x="554" y="662"/>
                  </a:lnTo>
                  <a:lnTo>
                    <a:pt x="570" y="658"/>
                  </a:lnTo>
                  <a:lnTo>
                    <a:pt x="588" y="652"/>
                  </a:lnTo>
                  <a:lnTo>
                    <a:pt x="606" y="648"/>
                  </a:lnTo>
                  <a:lnTo>
                    <a:pt x="627" y="644"/>
                  </a:lnTo>
                  <a:lnTo>
                    <a:pt x="626" y="627"/>
                  </a:lnTo>
                  <a:lnTo>
                    <a:pt x="626" y="644"/>
                  </a:lnTo>
                  <a:lnTo>
                    <a:pt x="671" y="642"/>
                  </a:lnTo>
                  <a:lnTo>
                    <a:pt x="719" y="640"/>
                  </a:lnTo>
                  <a:lnTo>
                    <a:pt x="727" y="639"/>
                  </a:lnTo>
                  <a:lnTo>
                    <a:pt x="728" y="623"/>
                  </a:lnTo>
                  <a:lnTo>
                    <a:pt x="728" y="16"/>
                  </a:lnTo>
                  <a:lnTo>
                    <a:pt x="728" y="0"/>
                  </a:lnTo>
                  <a:lnTo>
                    <a:pt x="719" y="0"/>
                  </a:lnTo>
                  <a:lnTo>
                    <a:pt x="9" y="0"/>
                  </a:lnTo>
                  <a:lnTo>
                    <a:pt x="0" y="0"/>
                  </a:lnTo>
                  <a:lnTo>
                    <a:pt x="0" y="16"/>
                  </a:lnTo>
                  <a:lnTo>
                    <a:pt x="0" y="723"/>
                  </a:lnTo>
                  <a:lnTo>
                    <a:pt x="0" y="737"/>
                  </a:lnTo>
                  <a:lnTo>
                    <a:pt x="6" y="739"/>
                  </a:lnTo>
                  <a:lnTo>
                    <a:pt x="28" y="749"/>
                  </a:lnTo>
                  <a:close/>
                  <a:moveTo>
                    <a:pt x="11" y="707"/>
                  </a:moveTo>
                  <a:lnTo>
                    <a:pt x="9" y="723"/>
                  </a:lnTo>
                  <a:lnTo>
                    <a:pt x="18" y="723"/>
                  </a:lnTo>
                  <a:lnTo>
                    <a:pt x="18" y="16"/>
                  </a:lnTo>
                  <a:lnTo>
                    <a:pt x="9" y="16"/>
                  </a:lnTo>
                  <a:lnTo>
                    <a:pt x="9" y="33"/>
                  </a:lnTo>
                  <a:lnTo>
                    <a:pt x="719" y="33"/>
                  </a:lnTo>
                  <a:lnTo>
                    <a:pt x="719" y="16"/>
                  </a:lnTo>
                  <a:lnTo>
                    <a:pt x="710" y="16"/>
                  </a:lnTo>
                  <a:lnTo>
                    <a:pt x="710" y="623"/>
                  </a:lnTo>
                  <a:lnTo>
                    <a:pt x="719" y="623"/>
                  </a:lnTo>
                  <a:lnTo>
                    <a:pt x="719" y="607"/>
                  </a:lnTo>
                  <a:lnTo>
                    <a:pt x="671" y="609"/>
                  </a:lnTo>
                  <a:lnTo>
                    <a:pt x="626" y="611"/>
                  </a:lnTo>
                  <a:lnTo>
                    <a:pt x="625" y="611"/>
                  </a:lnTo>
                  <a:lnTo>
                    <a:pt x="626" y="611"/>
                  </a:lnTo>
                  <a:lnTo>
                    <a:pt x="606" y="615"/>
                  </a:lnTo>
                  <a:lnTo>
                    <a:pt x="588" y="619"/>
                  </a:lnTo>
                  <a:lnTo>
                    <a:pt x="570" y="625"/>
                  </a:lnTo>
                  <a:lnTo>
                    <a:pt x="553" y="629"/>
                  </a:lnTo>
                  <a:lnTo>
                    <a:pt x="550" y="629"/>
                  </a:lnTo>
                  <a:lnTo>
                    <a:pt x="552" y="629"/>
                  </a:lnTo>
                  <a:lnTo>
                    <a:pt x="535" y="633"/>
                  </a:lnTo>
                  <a:lnTo>
                    <a:pt x="531" y="635"/>
                  </a:lnTo>
                  <a:lnTo>
                    <a:pt x="515" y="642"/>
                  </a:lnTo>
                  <a:lnTo>
                    <a:pt x="499" y="648"/>
                  </a:lnTo>
                  <a:lnTo>
                    <a:pt x="503" y="664"/>
                  </a:lnTo>
                  <a:lnTo>
                    <a:pt x="503" y="648"/>
                  </a:lnTo>
                  <a:lnTo>
                    <a:pt x="487" y="654"/>
                  </a:lnTo>
                  <a:lnTo>
                    <a:pt x="483" y="656"/>
                  </a:lnTo>
                  <a:lnTo>
                    <a:pt x="487" y="654"/>
                  </a:lnTo>
                  <a:lnTo>
                    <a:pt x="456" y="668"/>
                  </a:lnTo>
                  <a:lnTo>
                    <a:pt x="430" y="680"/>
                  </a:lnTo>
                  <a:lnTo>
                    <a:pt x="423" y="684"/>
                  </a:lnTo>
                  <a:lnTo>
                    <a:pt x="430" y="680"/>
                  </a:lnTo>
                  <a:lnTo>
                    <a:pt x="403" y="694"/>
                  </a:lnTo>
                  <a:lnTo>
                    <a:pt x="406" y="709"/>
                  </a:lnTo>
                  <a:lnTo>
                    <a:pt x="406" y="692"/>
                  </a:lnTo>
                  <a:lnTo>
                    <a:pt x="380" y="703"/>
                  </a:lnTo>
                  <a:lnTo>
                    <a:pt x="375" y="705"/>
                  </a:lnTo>
                  <a:lnTo>
                    <a:pt x="378" y="703"/>
                  </a:lnTo>
                  <a:lnTo>
                    <a:pt x="365" y="711"/>
                  </a:lnTo>
                  <a:lnTo>
                    <a:pt x="354" y="717"/>
                  </a:lnTo>
                  <a:lnTo>
                    <a:pt x="330" y="729"/>
                  </a:lnTo>
                  <a:lnTo>
                    <a:pt x="332" y="745"/>
                  </a:lnTo>
                  <a:lnTo>
                    <a:pt x="331" y="729"/>
                  </a:lnTo>
                  <a:lnTo>
                    <a:pt x="319" y="733"/>
                  </a:lnTo>
                  <a:lnTo>
                    <a:pt x="305" y="737"/>
                  </a:lnTo>
                  <a:lnTo>
                    <a:pt x="276" y="747"/>
                  </a:lnTo>
                  <a:lnTo>
                    <a:pt x="277" y="762"/>
                  </a:lnTo>
                  <a:lnTo>
                    <a:pt x="277" y="747"/>
                  </a:lnTo>
                  <a:lnTo>
                    <a:pt x="271" y="747"/>
                  </a:lnTo>
                  <a:lnTo>
                    <a:pt x="263" y="749"/>
                  </a:lnTo>
                  <a:lnTo>
                    <a:pt x="255" y="750"/>
                  </a:lnTo>
                  <a:lnTo>
                    <a:pt x="245" y="750"/>
                  </a:lnTo>
                  <a:lnTo>
                    <a:pt x="232" y="752"/>
                  </a:lnTo>
                  <a:lnTo>
                    <a:pt x="216" y="754"/>
                  </a:lnTo>
                  <a:lnTo>
                    <a:pt x="198" y="754"/>
                  </a:lnTo>
                  <a:lnTo>
                    <a:pt x="186" y="754"/>
                  </a:lnTo>
                  <a:lnTo>
                    <a:pt x="175" y="756"/>
                  </a:lnTo>
                  <a:lnTo>
                    <a:pt x="175" y="772"/>
                  </a:lnTo>
                  <a:lnTo>
                    <a:pt x="177" y="756"/>
                  </a:lnTo>
                  <a:lnTo>
                    <a:pt x="157" y="750"/>
                  </a:lnTo>
                  <a:lnTo>
                    <a:pt x="139" y="747"/>
                  </a:lnTo>
                  <a:lnTo>
                    <a:pt x="119" y="743"/>
                  </a:lnTo>
                  <a:lnTo>
                    <a:pt x="102" y="739"/>
                  </a:lnTo>
                  <a:lnTo>
                    <a:pt x="54" y="723"/>
                  </a:lnTo>
                  <a:lnTo>
                    <a:pt x="32" y="715"/>
                  </a:lnTo>
                  <a:lnTo>
                    <a:pt x="32" y="733"/>
                  </a:lnTo>
                  <a:lnTo>
                    <a:pt x="35" y="717"/>
                  </a:lnTo>
                  <a:lnTo>
                    <a:pt x="11" y="7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69" name="Freeform 59"/>
            <p:cNvSpPr>
              <a:spLocks noEditPoints="1"/>
            </p:cNvSpPr>
            <p:nvPr/>
          </p:nvSpPr>
          <p:spPr bwMode="auto">
            <a:xfrm>
              <a:off x="2750" y="2438"/>
              <a:ext cx="510" cy="606"/>
            </a:xfrm>
            <a:custGeom>
              <a:avLst/>
              <a:gdLst>
                <a:gd name="T0" fmla="*/ 287338 w 510"/>
                <a:gd name="T1" fmla="*/ 1 h 1212"/>
                <a:gd name="T2" fmla="*/ 211138 w 510"/>
                <a:gd name="T3" fmla="*/ 1 h 1212"/>
                <a:gd name="T4" fmla="*/ 122238 w 510"/>
                <a:gd name="T5" fmla="*/ 1 h 1212"/>
                <a:gd name="T6" fmla="*/ 69850 w 510"/>
                <a:gd name="T7" fmla="*/ 1 h 1212"/>
                <a:gd name="T8" fmla="*/ 20638 w 510"/>
                <a:gd name="T9" fmla="*/ 1 h 1212"/>
                <a:gd name="T10" fmla="*/ 1588 w 510"/>
                <a:gd name="T11" fmla="*/ 1 h 1212"/>
                <a:gd name="T12" fmla="*/ 0 w 510"/>
                <a:gd name="T13" fmla="*/ 1 h 1212"/>
                <a:gd name="T14" fmla="*/ 7938 w 510"/>
                <a:gd name="T15" fmla="*/ 1 h 1212"/>
                <a:gd name="T16" fmla="*/ 33338 w 510"/>
                <a:gd name="T17" fmla="*/ 1 h 1212"/>
                <a:gd name="T18" fmla="*/ 74613 w 510"/>
                <a:gd name="T19" fmla="*/ 1 h 1212"/>
                <a:gd name="T20" fmla="*/ 149225 w 510"/>
                <a:gd name="T21" fmla="*/ 1 h 1212"/>
                <a:gd name="T22" fmla="*/ 217488 w 510"/>
                <a:gd name="T23" fmla="*/ 1 h 1212"/>
                <a:gd name="T24" fmla="*/ 323850 w 510"/>
                <a:gd name="T25" fmla="*/ 1 h 1212"/>
                <a:gd name="T26" fmla="*/ 520700 w 510"/>
                <a:gd name="T27" fmla="*/ 1 h 1212"/>
                <a:gd name="T28" fmla="*/ 596900 w 510"/>
                <a:gd name="T29" fmla="*/ 1 h 1212"/>
                <a:gd name="T30" fmla="*/ 685800 w 510"/>
                <a:gd name="T31" fmla="*/ 1 h 1212"/>
                <a:gd name="T32" fmla="*/ 754063 w 510"/>
                <a:gd name="T33" fmla="*/ 1 h 1212"/>
                <a:gd name="T34" fmla="*/ 787400 w 510"/>
                <a:gd name="T35" fmla="*/ 1 h 1212"/>
                <a:gd name="T36" fmla="*/ 806450 w 510"/>
                <a:gd name="T37" fmla="*/ 1 h 1212"/>
                <a:gd name="T38" fmla="*/ 809625 w 510"/>
                <a:gd name="T39" fmla="*/ 1 h 1212"/>
                <a:gd name="T40" fmla="*/ 798513 w 510"/>
                <a:gd name="T41" fmla="*/ 1 h 1212"/>
                <a:gd name="T42" fmla="*/ 774700 w 510"/>
                <a:gd name="T43" fmla="*/ 1 h 1212"/>
                <a:gd name="T44" fmla="*/ 733425 w 510"/>
                <a:gd name="T45" fmla="*/ 1 h 1212"/>
                <a:gd name="T46" fmla="*/ 658813 w 510"/>
                <a:gd name="T47" fmla="*/ 1 h 1212"/>
                <a:gd name="T48" fmla="*/ 588963 w 510"/>
                <a:gd name="T49" fmla="*/ 1 h 1212"/>
                <a:gd name="T50" fmla="*/ 482600 w 510"/>
                <a:gd name="T51" fmla="*/ 1 h 1212"/>
                <a:gd name="T52" fmla="*/ 363538 w 510"/>
                <a:gd name="T53" fmla="*/ 0 h 1212"/>
                <a:gd name="T54" fmla="*/ 482600 w 510"/>
                <a:gd name="T55" fmla="*/ 1 h 1212"/>
                <a:gd name="T56" fmla="*/ 588963 w 510"/>
                <a:gd name="T57" fmla="*/ 1 h 1212"/>
                <a:gd name="T58" fmla="*/ 617538 w 510"/>
                <a:gd name="T59" fmla="*/ 1 h 1212"/>
                <a:gd name="T60" fmla="*/ 700088 w 510"/>
                <a:gd name="T61" fmla="*/ 1 h 1212"/>
                <a:gd name="T62" fmla="*/ 717550 w 510"/>
                <a:gd name="T63" fmla="*/ 1 h 1212"/>
                <a:gd name="T64" fmla="*/ 766763 w 510"/>
                <a:gd name="T65" fmla="*/ 1 h 1212"/>
                <a:gd name="T66" fmla="*/ 771525 w 510"/>
                <a:gd name="T67" fmla="*/ 1 h 1212"/>
                <a:gd name="T68" fmla="*/ 777875 w 510"/>
                <a:gd name="T69" fmla="*/ 1 h 1212"/>
                <a:gd name="T70" fmla="*/ 777875 w 510"/>
                <a:gd name="T71" fmla="*/ 1 h 1212"/>
                <a:gd name="T72" fmla="*/ 771525 w 510"/>
                <a:gd name="T73" fmla="*/ 1 h 1212"/>
                <a:gd name="T74" fmla="*/ 766763 w 510"/>
                <a:gd name="T75" fmla="*/ 1 h 1212"/>
                <a:gd name="T76" fmla="*/ 746125 w 510"/>
                <a:gd name="T77" fmla="*/ 1 h 1212"/>
                <a:gd name="T78" fmla="*/ 700088 w 510"/>
                <a:gd name="T79" fmla="*/ 1 h 1212"/>
                <a:gd name="T80" fmla="*/ 617538 w 510"/>
                <a:gd name="T81" fmla="*/ 1 h 1212"/>
                <a:gd name="T82" fmla="*/ 588963 w 510"/>
                <a:gd name="T83" fmla="*/ 1 h 1212"/>
                <a:gd name="T84" fmla="*/ 482600 w 510"/>
                <a:gd name="T85" fmla="*/ 1 h 1212"/>
                <a:gd name="T86" fmla="*/ 287338 w 510"/>
                <a:gd name="T87" fmla="*/ 1 h 1212"/>
                <a:gd name="T88" fmla="*/ 217488 w 510"/>
                <a:gd name="T89" fmla="*/ 1 h 1212"/>
                <a:gd name="T90" fmla="*/ 160338 w 510"/>
                <a:gd name="T91" fmla="*/ 1 h 1212"/>
                <a:gd name="T92" fmla="*/ 85725 w 510"/>
                <a:gd name="T93" fmla="*/ 1 h 1212"/>
                <a:gd name="T94" fmla="*/ 71438 w 510"/>
                <a:gd name="T95" fmla="*/ 1 h 1212"/>
                <a:gd name="T96" fmla="*/ 30163 w 510"/>
                <a:gd name="T97" fmla="*/ 1 h 1212"/>
                <a:gd name="T98" fmla="*/ 28575 w 510"/>
                <a:gd name="T99" fmla="*/ 1 h 1212"/>
                <a:gd name="T100" fmla="*/ 28575 w 510"/>
                <a:gd name="T101" fmla="*/ 1 h 1212"/>
                <a:gd name="T102" fmla="*/ 15875 w 510"/>
                <a:gd name="T103" fmla="*/ 1 h 1212"/>
                <a:gd name="T104" fmla="*/ 44450 w 510"/>
                <a:gd name="T105" fmla="*/ 1 h 1212"/>
                <a:gd name="T106" fmla="*/ 53975 w 510"/>
                <a:gd name="T107" fmla="*/ 1 h 1212"/>
                <a:gd name="T108" fmla="*/ 79375 w 510"/>
                <a:gd name="T109" fmla="*/ 1 h 1212"/>
                <a:gd name="T110" fmla="*/ 133350 w 510"/>
                <a:gd name="T111" fmla="*/ 1 h 1212"/>
                <a:gd name="T112" fmla="*/ 222250 w 510"/>
                <a:gd name="T113" fmla="*/ 1 h 1212"/>
                <a:gd name="T114" fmla="*/ 252413 w 510"/>
                <a:gd name="T115" fmla="*/ 1 h 1212"/>
                <a:gd name="T116" fmla="*/ 363538 w 510"/>
                <a:gd name="T117" fmla="*/ 1 h 12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10"/>
                <a:gd name="T178" fmla="*/ 0 h 1212"/>
                <a:gd name="T179" fmla="*/ 510 w 510"/>
                <a:gd name="T180" fmla="*/ 1212 h 12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10" h="1212">
                  <a:moveTo>
                    <a:pt x="229" y="0"/>
                  </a:moveTo>
                  <a:lnTo>
                    <a:pt x="204" y="2"/>
                  </a:lnTo>
                  <a:lnTo>
                    <a:pt x="181" y="8"/>
                  </a:lnTo>
                  <a:lnTo>
                    <a:pt x="159" y="14"/>
                  </a:lnTo>
                  <a:lnTo>
                    <a:pt x="137" y="22"/>
                  </a:lnTo>
                  <a:lnTo>
                    <a:pt x="133" y="24"/>
                  </a:lnTo>
                  <a:lnTo>
                    <a:pt x="113" y="32"/>
                  </a:lnTo>
                  <a:lnTo>
                    <a:pt x="94" y="43"/>
                  </a:lnTo>
                  <a:lnTo>
                    <a:pt x="77" y="55"/>
                  </a:lnTo>
                  <a:lnTo>
                    <a:pt x="61" y="69"/>
                  </a:lnTo>
                  <a:lnTo>
                    <a:pt x="47" y="83"/>
                  </a:lnTo>
                  <a:lnTo>
                    <a:pt x="44" y="87"/>
                  </a:lnTo>
                  <a:lnTo>
                    <a:pt x="32" y="102"/>
                  </a:lnTo>
                  <a:lnTo>
                    <a:pt x="21" y="118"/>
                  </a:lnTo>
                  <a:lnTo>
                    <a:pt x="13" y="136"/>
                  </a:lnTo>
                  <a:lnTo>
                    <a:pt x="11" y="140"/>
                  </a:lnTo>
                  <a:lnTo>
                    <a:pt x="5" y="159"/>
                  </a:lnTo>
                  <a:lnTo>
                    <a:pt x="1" y="177"/>
                  </a:lnTo>
                  <a:lnTo>
                    <a:pt x="1" y="183"/>
                  </a:lnTo>
                  <a:lnTo>
                    <a:pt x="0" y="202"/>
                  </a:lnTo>
                  <a:lnTo>
                    <a:pt x="0" y="1010"/>
                  </a:lnTo>
                  <a:lnTo>
                    <a:pt x="1" y="1029"/>
                  </a:lnTo>
                  <a:lnTo>
                    <a:pt x="1" y="1035"/>
                  </a:lnTo>
                  <a:lnTo>
                    <a:pt x="5" y="1055"/>
                  </a:lnTo>
                  <a:lnTo>
                    <a:pt x="11" y="1073"/>
                  </a:lnTo>
                  <a:lnTo>
                    <a:pt x="13" y="1077"/>
                  </a:lnTo>
                  <a:lnTo>
                    <a:pt x="21" y="1094"/>
                  </a:lnTo>
                  <a:lnTo>
                    <a:pt x="32" y="1110"/>
                  </a:lnTo>
                  <a:lnTo>
                    <a:pt x="44" y="1126"/>
                  </a:lnTo>
                  <a:lnTo>
                    <a:pt x="47" y="1130"/>
                  </a:lnTo>
                  <a:lnTo>
                    <a:pt x="61" y="1143"/>
                  </a:lnTo>
                  <a:lnTo>
                    <a:pt x="77" y="1157"/>
                  </a:lnTo>
                  <a:lnTo>
                    <a:pt x="94" y="1169"/>
                  </a:lnTo>
                  <a:lnTo>
                    <a:pt x="113" y="1179"/>
                  </a:lnTo>
                  <a:lnTo>
                    <a:pt x="133" y="1189"/>
                  </a:lnTo>
                  <a:lnTo>
                    <a:pt x="137" y="1189"/>
                  </a:lnTo>
                  <a:lnTo>
                    <a:pt x="159" y="1196"/>
                  </a:lnTo>
                  <a:lnTo>
                    <a:pt x="181" y="1202"/>
                  </a:lnTo>
                  <a:lnTo>
                    <a:pt x="204" y="1208"/>
                  </a:lnTo>
                  <a:lnTo>
                    <a:pt x="254" y="1212"/>
                  </a:lnTo>
                  <a:lnTo>
                    <a:pt x="304" y="1208"/>
                  </a:lnTo>
                  <a:lnTo>
                    <a:pt x="328" y="1202"/>
                  </a:lnTo>
                  <a:lnTo>
                    <a:pt x="350" y="1196"/>
                  </a:lnTo>
                  <a:lnTo>
                    <a:pt x="371" y="1189"/>
                  </a:lnTo>
                  <a:lnTo>
                    <a:pt x="376" y="1189"/>
                  </a:lnTo>
                  <a:lnTo>
                    <a:pt x="396" y="1179"/>
                  </a:lnTo>
                  <a:lnTo>
                    <a:pt x="415" y="1169"/>
                  </a:lnTo>
                  <a:lnTo>
                    <a:pt x="432" y="1157"/>
                  </a:lnTo>
                  <a:lnTo>
                    <a:pt x="448" y="1143"/>
                  </a:lnTo>
                  <a:lnTo>
                    <a:pt x="462" y="1130"/>
                  </a:lnTo>
                  <a:lnTo>
                    <a:pt x="475" y="1114"/>
                  </a:lnTo>
                  <a:lnTo>
                    <a:pt x="477" y="1110"/>
                  </a:lnTo>
                  <a:lnTo>
                    <a:pt x="488" y="1094"/>
                  </a:lnTo>
                  <a:lnTo>
                    <a:pt x="496" y="1077"/>
                  </a:lnTo>
                  <a:lnTo>
                    <a:pt x="498" y="1073"/>
                  </a:lnTo>
                  <a:lnTo>
                    <a:pt x="503" y="1055"/>
                  </a:lnTo>
                  <a:lnTo>
                    <a:pt x="508" y="1035"/>
                  </a:lnTo>
                  <a:lnTo>
                    <a:pt x="508" y="1029"/>
                  </a:lnTo>
                  <a:lnTo>
                    <a:pt x="510" y="1010"/>
                  </a:lnTo>
                  <a:lnTo>
                    <a:pt x="510" y="202"/>
                  </a:lnTo>
                  <a:lnTo>
                    <a:pt x="508" y="183"/>
                  </a:lnTo>
                  <a:lnTo>
                    <a:pt x="508" y="177"/>
                  </a:lnTo>
                  <a:lnTo>
                    <a:pt x="503" y="159"/>
                  </a:lnTo>
                  <a:lnTo>
                    <a:pt x="498" y="140"/>
                  </a:lnTo>
                  <a:lnTo>
                    <a:pt x="496" y="136"/>
                  </a:lnTo>
                  <a:lnTo>
                    <a:pt x="488" y="118"/>
                  </a:lnTo>
                  <a:lnTo>
                    <a:pt x="477" y="102"/>
                  </a:lnTo>
                  <a:lnTo>
                    <a:pt x="465" y="87"/>
                  </a:lnTo>
                  <a:lnTo>
                    <a:pt x="462" y="83"/>
                  </a:lnTo>
                  <a:lnTo>
                    <a:pt x="448" y="69"/>
                  </a:lnTo>
                  <a:lnTo>
                    <a:pt x="432" y="55"/>
                  </a:lnTo>
                  <a:lnTo>
                    <a:pt x="415" y="43"/>
                  </a:lnTo>
                  <a:lnTo>
                    <a:pt x="396" y="32"/>
                  </a:lnTo>
                  <a:lnTo>
                    <a:pt x="376" y="24"/>
                  </a:lnTo>
                  <a:lnTo>
                    <a:pt x="371" y="22"/>
                  </a:lnTo>
                  <a:lnTo>
                    <a:pt x="350" y="14"/>
                  </a:lnTo>
                  <a:lnTo>
                    <a:pt x="328" y="8"/>
                  </a:lnTo>
                  <a:lnTo>
                    <a:pt x="304" y="2"/>
                  </a:lnTo>
                  <a:lnTo>
                    <a:pt x="280" y="0"/>
                  </a:lnTo>
                  <a:lnTo>
                    <a:pt x="254" y="0"/>
                  </a:lnTo>
                  <a:lnTo>
                    <a:pt x="229" y="0"/>
                  </a:lnTo>
                  <a:close/>
                  <a:moveTo>
                    <a:pt x="254" y="34"/>
                  </a:moveTo>
                  <a:lnTo>
                    <a:pt x="280" y="34"/>
                  </a:lnTo>
                  <a:lnTo>
                    <a:pt x="304" y="35"/>
                  </a:lnTo>
                  <a:lnTo>
                    <a:pt x="328" y="41"/>
                  </a:lnTo>
                  <a:lnTo>
                    <a:pt x="350" y="47"/>
                  </a:lnTo>
                  <a:lnTo>
                    <a:pt x="371" y="55"/>
                  </a:lnTo>
                  <a:lnTo>
                    <a:pt x="371" y="39"/>
                  </a:lnTo>
                  <a:lnTo>
                    <a:pt x="368" y="55"/>
                  </a:lnTo>
                  <a:lnTo>
                    <a:pt x="389" y="63"/>
                  </a:lnTo>
                  <a:lnTo>
                    <a:pt x="408" y="75"/>
                  </a:lnTo>
                  <a:lnTo>
                    <a:pt x="425" y="87"/>
                  </a:lnTo>
                  <a:lnTo>
                    <a:pt x="441" y="100"/>
                  </a:lnTo>
                  <a:lnTo>
                    <a:pt x="455" y="114"/>
                  </a:lnTo>
                  <a:lnTo>
                    <a:pt x="459" y="98"/>
                  </a:lnTo>
                  <a:lnTo>
                    <a:pt x="452" y="110"/>
                  </a:lnTo>
                  <a:lnTo>
                    <a:pt x="464" y="126"/>
                  </a:lnTo>
                  <a:lnTo>
                    <a:pt x="475" y="142"/>
                  </a:lnTo>
                  <a:lnTo>
                    <a:pt x="483" y="159"/>
                  </a:lnTo>
                  <a:lnTo>
                    <a:pt x="490" y="147"/>
                  </a:lnTo>
                  <a:lnTo>
                    <a:pt x="481" y="153"/>
                  </a:lnTo>
                  <a:lnTo>
                    <a:pt x="486" y="173"/>
                  </a:lnTo>
                  <a:lnTo>
                    <a:pt x="491" y="191"/>
                  </a:lnTo>
                  <a:lnTo>
                    <a:pt x="499" y="183"/>
                  </a:lnTo>
                  <a:lnTo>
                    <a:pt x="490" y="183"/>
                  </a:lnTo>
                  <a:lnTo>
                    <a:pt x="492" y="202"/>
                  </a:lnTo>
                  <a:lnTo>
                    <a:pt x="492" y="1010"/>
                  </a:lnTo>
                  <a:lnTo>
                    <a:pt x="490" y="1029"/>
                  </a:lnTo>
                  <a:lnTo>
                    <a:pt x="499" y="1029"/>
                  </a:lnTo>
                  <a:lnTo>
                    <a:pt x="491" y="1022"/>
                  </a:lnTo>
                  <a:lnTo>
                    <a:pt x="486" y="1041"/>
                  </a:lnTo>
                  <a:lnTo>
                    <a:pt x="481" y="1059"/>
                  </a:lnTo>
                  <a:lnTo>
                    <a:pt x="490" y="1065"/>
                  </a:lnTo>
                  <a:lnTo>
                    <a:pt x="483" y="1053"/>
                  </a:lnTo>
                  <a:lnTo>
                    <a:pt x="475" y="1071"/>
                  </a:lnTo>
                  <a:lnTo>
                    <a:pt x="464" y="1086"/>
                  </a:lnTo>
                  <a:lnTo>
                    <a:pt x="470" y="1098"/>
                  </a:lnTo>
                  <a:lnTo>
                    <a:pt x="467" y="1082"/>
                  </a:lnTo>
                  <a:lnTo>
                    <a:pt x="455" y="1098"/>
                  </a:lnTo>
                  <a:lnTo>
                    <a:pt x="441" y="1112"/>
                  </a:lnTo>
                  <a:lnTo>
                    <a:pt x="425" y="1126"/>
                  </a:lnTo>
                  <a:lnTo>
                    <a:pt x="408" y="1137"/>
                  </a:lnTo>
                  <a:lnTo>
                    <a:pt x="389" y="1147"/>
                  </a:lnTo>
                  <a:lnTo>
                    <a:pt x="368" y="1157"/>
                  </a:lnTo>
                  <a:lnTo>
                    <a:pt x="371" y="1173"/>
                  </a:lnTo>
                  <a:lnTo>
                    <a:pt x="371" y="1155"/>
                  </a:lnTo>
                  <a:lnTo>
                    <a:pt x="350" y="1163"/>
                  </a:lnTo>
                  <a:lnTo>
                    <a:pt x="328" y="1169"/>
                  </a:lnTo>
                  <a:lnTo>
                    <a:pt x="304" y="1175"/>
                  </a:lnTo>
                  <a:lnTo>
                    <a:pt x="254" y="1179"/>
                  </a:lnTo>
                  <a:lnTo>
                    <a:pt x="204" y="1175"/>
                  </a:lnTo>
                  <a:lnTo>
                    <a:pt x="181" y="1169"/>
                  </a:lnTo>
                  <a:lnTo>
                    <a:pt x="159" y="1163"/>
                  </a:lnTo>
                  <a:lnTo>
                    <a:pt x="137" y="1155"/>
                  </a:lnTo>
                  <a:lnTo>
                    <a:pt x="137" y="1173"/>
                  </a:lnTo>
                  <a:lnTo>
                    <a:pt x="140" y="1157"/>
                  </a:lnTo>
                  <a:lnTo>
                    <a:pt x="120" y="1147"/>
                  </a:lnTo>
                  <a:lnTo>
                    <a:pt x="101" y="1137"/>
                  </a:lnTo>
                  <a:lnTo>
                    <a:pt x="84" y="1126"/>
                  </a:lnTo>
                  <a:lnTo>
                    <a:pt x="68" y="1112"/>
                  </a:lnTo>
                  <a:lnTo>
                    <a:pt x="54" y="1098"/>
                  </a:lnTo>
                  <a:lnTo>
                    <a:pt x="50" y="1114"/>
                  </a:lnTo>
                  <a:lnTo>
                    <a:pt x="56" y="1102"/>
                  </a:lnTo>
                  <a:lnTo>
                    <a:pt x="45" y="1086"/>
                  </a:lnTo>
                  <a:lnTo>
                    <a:pt x="34" y="1071"/>
                  </a:lnTo>
                  <a:lnTo>
                    <a:pt x="26" y="1053"/>
                  </a:lnTo>
                  <a:lnTo>
                    <a:pt x="19" y="1065"/>
                  </a:lnTo>
                  <a:lnTo>
                    <a:pt x="28" y="1059"/>
                  </a:lnTo>
                  <a:lnTo>
                    <a:pt x="22" y="1041"/>
                  </a:lnTo>
                  <a:lnTo>
                    <a:pt x="18" y="1022"/>
                  </a:lnTo>
                  <a:lnTo>
                    <a:pt x="10" y="1029"/>
                  </a:lnTo>
                  <a:lnTo>
                    <a:pt x="19" y="1029"/>
                  </a:lnTo>
                  <a:lnTo>
                    <a:pt x="18" y="1010"/>
                  </a:lnTo>
                  <a:lnTo>
                    <a:pt x="18" y="202"/>
                  </a:lnTo>
                  <a:lnTo>
                    <a:pt x="19" y="183"/>
                  </a:lnTo>
                  <a:lnTo>
                    <a:pt x="10" y="183"/>
                  </a:lnTo>
                  <a:lnTo>
                    <a:pt x="18" y="191"/>
                  </a:lnTo>
                  <a:lnTo>
                    <a:pt x="22" y="173"/>
                  </a:lnTo>
                  <a:lnTo>
                    <a:pt x="28" y="153"/>
                  </a:lnTo>
                  <a:lnTo>
                    <a:pt x="19" y="147"/>
                  </a:lnTo>
                  <a:lnTo>
                    <a:pt x="26" y="159"/>
                  </a:lnTo>
                  <a:lnTo>
                    <a:pt x="34" y="142"/>
                  </a:lnTo>
                  <a:lnTo>
                    <a:pt x="45" y="126"/>
                  </a:lnTo>
                  <a:lnTo>
                    <a:pt x="56" y="110"/>
                  </a:lnTo>
                  <a:lnTo>
                    <a:pt x="50" y="98"/>
                  </a:lnTo>
                  <a:lnTo>
                    <a:pt x="54" y="114"/>
                  </a:lnTo>
                  <a:lnTo>
                    <a:pt x="68" y="100"/>
                  </a:lnTo>
                  <a:lnTo>
                    <a:pt x="84" y="87"/>
                  </a:lnTo>
                  <a:lnTo>
                    <a:pt x="101" y="75"/>
                  </a:lnTo>
                  <a:lnTo>
                    <a:pt x="120" y="63"/>
                  </a:lnTo>
                  <a:lnTo>
                    <a:pt x="140" y="55"/>
                  </a:lnTo>
                  <a:lnTo>
                    <a:pt x="137" y="39"/>
                  </a:lnTo>
                  <a:lnTo>
                    <a:pt x="137" y="55"/>
                  </a:lnTo>
                  <a:lnTo>
                    <a:pt x="159" y="47"/>
                  </a:lnTo>
                  <a:lnTo>
                    <a:pt x="181" y="41"/>
                  </a:lnTo>
                  <a:lnTo>
                    <a:pt x="204" y="35"/>
                  </a:lnTo>
                  <a:lnTo>
                    <a:pt x="229" y="34"/>
                  </a:lnTo>
                  <a:lnTo>
                    <a:pt x="254"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70" name="Freeform 60"/>
            <p:cNvSpPr>
              <a:spLocks/>
            </p:cNvSpPr>
            <p:nvPr/>
          </p:nvSpPr>
          <p:spPr bwMode="auto">
            <a:xfrm>
              <a:off x="2750" y="2539"/>
              <a:ext cx="510" cy="101"/>
            </a:xfrm>
            <a:custGeom>
              <a:avLst/>
              <a:gdLst>
                <a:gd name="T0" fmla="*/ 0 w 510"/>
                <a:gd name="T1" fmla="*/ 0 h 203"/>
                <a:gd name="T2" fmla="*/ 1588 w 510"/>
                <a:gd name="T3" fmla="*/ 0 h 203"/>
                <a:gd name="T4" fmla="*/ 17463 w 510"/>
                <a:gd name="T5" fmla="*/ 0 h 203"/>
                <a:gd name="T6" fmla="*/ 33338 w 510"/>
                <a:gd name="T7" fmla="*/ 0 h 203"/>
                <a:gd name="T8" fmla="*/ 69850 w 510"/>
                <a:gd name="T9" fmla="*/ 0 h 203"/>
                <a:gd name="T10" fmla="*/ 96838 w 510"/>
                <a:gd name="T11" fmla="*/ 0 h 203"/>
                <a:gd name="T12" fmla="*/ 149225 w 510"/>
                <a:gd name="T13" fmla="*/ 0 h 203"/>
                <a:gd name="T14" fmla="*/ 211138 w 510"/>
                <a:gd name="T15" fmla="*/ 0 h 203"/>
                <a:gd name="T16" fmla="*/ 252413 w 510"/>
                <a:gd name="T17" fmla="*/ 0 h 203"/>
                <a:gd name="T18" fmla="*/ 323850 w 510"/>
                <a:gd name="T19" fmla="*/ 0 h 203"/>
                <a:gd name="T20" fmla="*/ 482600 w 510"/>
                <a:gd name="T21" fmla="*/ 0 h 203"/>
                <a:gd name="T22" fmla="*/ 555625 w 510"/>
                <a:gd name="T23" fmla="*/ 0 h 203"/>
                <a:gd name="T24" fmla="*/ 596900 w 510"/>
                <a:gd name="T25" fmla="*/ 0 h 203"/>
                <a:gd name="T26" fmla="*/ 658813 w 510"/>
                <a:gd name="T27" fmla="*/ 0 h 203"/>
                <a:gd name="T28" fmla="*/ 711200 w 510"/>
                <a:gd name="T29" fmla="*/ 0 h 203"/>
                <a:gd name="T30" fmla="*/ 754063 w 510"/>
                <a:gd name="T31" fmla="*/ 0 h 203"/>
                <a:gd name="T32" fmla="*/ 774700 w 510"/>
                <a:gd name="T33" fmla="*/ 0 h 203"/>
                <a:gd name="T34" fmla="*/ 790575 w 510"/>
                <a:gd name="T35" fmla="*/ 0 h 203"/>
                <a:gd name="T36" fmla="*/ 806450 w 510"/>
                <a:gd name="T37" fmla="*/ 0 h 203"/>
                <a:gd name="T38" fmla="*/ 809625 w 510"/>
                <a:gd name="T39" fmla="*/ 0 h 203"/>
                <a:gd name="T40" fmla="*/ 777875 w 510"/>
                <a:gd name="T41" fmla="*/ 0 h 203"/>
                <a:gd name="T42" fmla="*/ 779463 w 510"/>
                <a:gd name="T43" fmla="*/ 0 h 203"/>
                <a:gd name="T44" fmla="*/ 763588 w 510"/>
                <a:gd name="T45" fmla="*/ 0 h 203"/>
                <a:gd name="T46" fmla="*/ 766763 w 510"/>
                <a:gd name="T47" fmla="*/ 0 h 203"/>
                <a:gd name="T48" fmla="*/ 736600 w 510"/>
                <a:gd name="T49" fmla="*/ 0 h 203"/>
                <a:gd name="T50" fmla="*/ 741363 w 510"/>
                <a:gd name="T51" fmla="*/ 0 h 203"/>
                <a:gd name="T52" fmla="*/ 700088 w 510"/>
                <a:gd name="T53" fmla="*/ 0 h 203"/>
                <a:gd name="T54" fmla="*/ 647700 w 510"/>
                <a:gd name="T55" fmla="*/ 0 h 203"/>
                <a:gd name="T56" fmla="*/ 584200 w 510"/>
                <a:gd name="T57" fmla="*/ 0 h 203"/>
                <a:gd name="T58" fmla="*/ 588963 w 510"/>
                <a:gd name="T59" fmla="*/ 0 h 203"/>
                <a:gd name="T60" fmla="*/ 520700 w 510"/>
                <a:gd name="T61" fmla="*/ 0 h 203"/>
                <a:gd name="T62" fmla="*/ 403225 w 510"/>
                <a:gd name="T63" fmla="*/ 0 h 203"/>
                <a:gd name="T64" fmla="*/ 287338 w 510"/>
                <a:gd name="T65" fmla="*/ 0 h 203"/>
                <a:gd name="T66" fmla="*/ 217488 w 510"/>
                <a:gd name="T67" fmla="*/ 0 h 203"/>
                <a:gd name="T68" fmla="*/ 222250 w 510"/>
                <a:gd name="T69" fmla="*/ 0 h 203"/>
                <a:gd name="T70" fmla="*/ 160338 w 510"/>
                <a:gd name="T71" fmla="*/ 0 h 203"/>
                <a:gd name="T72" fmla="*/ 107950 w 510"/>
                <a:gd name="T73" fmla="*/ 0 h 203"/>
                <a:gd name="T74" fmla="*/ 79375 w 510"/>
                <a:gd name="T75" fmla="*/ 0 h 203"/>
                <a:gd name="T76" fmla="*/ 71438 w 510"/>
                <a:gd name="T77" fmla="*/ 0 h 203"/>
                <a:gd name="T78" fmla="*/ 41275 w 510"/>
                <a:gd name="T79" fmla="*/ 0 h 203"/>
                <a:gd name="T80" fmla="*/ 44450 w 510"/>
                <a:gd name="T81" fmla="*/ 0 h 203"/>
                <a:gd name="T82" fmla="*/ 28575 w 510"/>
                <a:gd name="T83" fmla="*/ 0 h 203"/>
                <a:gd name="T84" fmla="*/ 30163 w 510"/>
                <a:gd name="T85" fmla="*/ 0 h 20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10"/>
                <a:gd name="T130" fmla="*/ 0 h 203"/>
                <a:gd name="T131" fmla="*/ 510 w 510"/>
                <a:gd name="T132" fmla="*/ 203 h 20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10" h="203">
                  <a:moveTo>
                    <a:pt x="18" y="0"/>
                  </a:moveTo>
                  <a:lnTo>
                    <a:pt x="0" y="0"/>
                  </a:lnTo>
                  <a:lnTo>
                    <a:pt x="1" y="20"/>
                  </a:lnTo>
                  <a:lnTo>
                    <a:pt x="1" y="26"/>
                  </a:lnTo>
                  <a:lnTo>
                    <a:pt x="5" y="46"/>
                  </a:lnTo>
                  <a:lnTo>
                    <a:pt x="11" y="63"/>
                  </a:lnTo>
                  <a:lnTo>
                    <a:pt x="13" y="67"/>
                  </a:lnTo>
                  <a:lnTo>
                    <a:pt x="21" y="85"/>
                  </a:lnTo>
                  <a:lnTo>
                    <a:pt x="32" y="101"/>
                  </a:lnTo>
                  <a:lnTo>
                    <a:pt x="44" y="116"/>
                  </a:lnTo>
                  <a:lnTo>
                    <a:pt x="47" y="120"/>
                  </a:lnTo>
                  <a:lnTo>
                    <a:pt x="61" y="134"/>
                  </a:lnTo>
                  <a:lnTo>
                    <a:pt x="77" y="148"/>
                  </a:lnTo>
                  <a:lnTo>
                    <a:pt x="94" y="160"/>
                  </a:lnTo>
                  <a:lnTo>
                    <a:pt x="113" y="169"/>
                  </a:lnTo>
                  <a:lnTo>
                    <a:pt x="133" y="179"/>
                  </a:lnTo>
                  <a:lnTo>
                    <a:pt x="137" y="179"/>
                  </a:lnTo>
                  <a:lnTo>
                    <a:pt x="159" y="187"/>
                  </a:lnTo>
                  <a:lnTo>
                    <a:pt x="181" y="193"/>
                  </a:lnTo>
                  <a:lnTo>
                    <a:pt x="204" y="199"/>
                  </a:lnTo>
                  <a:lnTo>
                    <a:pt x="254" y="203"/>
                  </a:lnTo>
                  <a:lnTo>
                    <a:pt x="304" y="199"/>
                  </a:lnTo>
                  <a:lnTo>
                    <a:pt x="328" y="193"/>
                  </a:lnTo>
                  <a:lnTo>
                    <a:pt x="350" y="187"/>
                  </a:lnTo>
                  <a:lnTo>
                    <a:pt x="371" y="179"/>
                  </a:lnTo>
                  <a:lnTo>
                    <a:pt x="376" y="179"/>
                  </a:lnTo>
                  <a:lnTo>
                    <a:pt x="396" y="169"/>
                  </a:lnTo>
                  <a:lnTo>
                    <a:pt x="415" y="160"/>
                  </a:lnTo>
                  <a:lnTo>
                    <a:pt x="432" y="148"/>
                  </a:lnTo>
                  <a:lnTo>
                    <a:pt x="448" y="134"/>
                  </a:lnTo>
                  <a:lnTo>
                    <a:pt x="462" y="120"/>
                  </a:lnTo>
                  <a:lnTo>
                    <a:pt x="475" y="105"/>
                  </a:lnTo>
                  <a:lnTo>
                    <a:pt x="477" y="101"/>
                  </a:lnTo>
                  <a:lnTo>
                    <a:pt x="488" y="85"/>
                  </a:lnTo>
                  <a:lnTo>
                    <a:pt x="496" y="67"/>
                  </a:lnTo>
                  <a:lnTo>
                    <a:pt x="498" y="63"/>
                  </a:lnTo>
                  <a:lnTo>
                    <a:pt x="503" y="46"/>
                  </a:lnTo>
                  <a:lnTo>
                    <a:pt x="508" y="26"/>
                  </a:lnTo>
                  <a:lnTo>
                    <a:pt x="508" y="20"/>
                  </a:lnTo>
                  <a:lnTo>
                    <a:pt x="510" y="0"/>
                  </a:lnTo>
                  <a:lnTo>
                    <a:pt x="492" y="0"/>
                  </a:lnTo>
                  <a:lnTo>
                    <a:pt x="490" y="20"/>
                  </a:lnTo>
                  <a:lnTo>
                    <a:pt x="499" y="20"/>
                  </a:lnTo>
                  <a:lnTo>
                    <a:pt x="491" y="12"/>
                  </a:lnTo>
                  <a:lnTo>
                    <a:pt x="486" y="32"/>
                  </a:lnTo>
                  <a:lnTo>
                    <a:pt x="481" y="50"/>
                  </a:lnTo>
                  <a:lnTo>
                    <a:pt x="490" y="55"/>
                  </a:lnTo>
                  <a:lnTo>
                    <a:pt x="483" y="44"/>
                  </a:lnTo>
                  <a:lnTo>
                    <a:pt x="475" y="61"/>
                  </a:lnTo>
                  <a:lnTo>
                    <a:pt x="464" y="77"/>
                  </a:lnTo>
                  <a:lnTo>
                    <a:pt x="470" y="89"/>
                  </a:lnTo>
                  <a:lnTo>
                    <a:pt x="467" y="73"/>
                  </a:lnTo>
                  <a:lnTo>
                    <a:pt x="455" y="89"/>
                  </a:lnTo>
                  <a:lnTo>
                    <a:pt x="441" y="103"/>
                  </a:lnTo>
                  <a:lnTo>
                    <a:pt x="425" y="116"/>
                  </a:lnTo>
                  <a:lnTo>
                    <a:pt x="408" y="128"/>
                  </a:lnTo>
                  <a:lnTo>
                    <a:pt x="389" y="138"/>
                  </a:lnTo>
                  <a:lnTo>
                    <a:pt x="368" y="148"/>
                  </a:lnTo>
                  <a:lnTo>
                    <a:pt x="371" y="164"/>
                  </a:lnTo>
                  <a:lnTo>
                    <a:pt x="371" y="146"/>
                  </a:lnTo>
                  <a:lnTo>
                    <a:pt x="350" y="154"/>
                  </a:lnTo>
                  <a:lnTo>
                    <a:pt x="328" y="160"/>
                  </a:lnTo>
                  <a:lnTo>
                    <a:pt x="304" y="165"/>
                  </a:lnTo>
                  <a:lnTo>
                    <a:pt x="254" y="169"/>
                  </a:lnTo>
                  <a:lnTo>
                    <a:pt x="204" y="165"/>
                  </a:lnTo>
                  <a:lnTo>
                    <a:pt x="181" y="160"/>
                  </a:lnTo>
                  <a:lnTo>
                    <a:pt x="159" y="154"/>
                  </a:lnTo>
                  <a:lnTo>
                    <a:pt x="137" y="146"/>
                  </a:lnTo>
                  <a:lnTo>
                    <a:pt x="137" y="164"/>
                  </a:lnTo>
                  <a:lnTo>
                    <a:pt x="140" y="148"/>
                  </a:lnTo>
                  <a:lnTo>
                    <a:pt x="120" y="138"/>
                  </a:lnTo>
                  <a:lnTo>
                    <a:pt x="101" y="128"/>
                  </a:lnTo>
                  <a:lnTo>
                    <a:pt x="84" y="116"/>
                  </a:lnTo>
                  <a:lnTo>
                    <a:pt x="68" y="103"/>
                  </a:lnTo>
                  <a:lnTo>
                    <a:pt x="54" y="89"/>
                  </a:lnTo>
                  <a:lnTo>
                    <a:pt x="50" y="105"/>
                  </a:lnTo>
                  <a:lnTo>
                    <a:pt x="56" y="93"/>
                  </a:lnTo>
                  <a:lnTo>
                    <a:pt x="45" y="77"/>
                  </a:lnTo>
                  <a:lnTo>
                    <a:pt x="34" y="61"/>
                  </a:lnTo>
                  <a:lnTo>
                    <a:pt x="26" y="44"/>
                  </a:lnTo>
                  <a:lnTo>
                    <a:pt x="19" y="55"/>
                  </a:lnTo>
                  <a:lnTo>
                    <a:pt x="28" y="50"/>
                  </a:lnTo>
                  <a:lnTo>
                    <a:pt x="22" y="32"/>
                  </a:lnTo>
                  <a:lnTo>
                    <a:pt x="18" y="12"/>
                  </a:lnTo>
                  <a:lnTo>
                    <a:pt x="10" y="20"/>
                  </a:lnTo>
                  <a:lnTo>
                    <a:pt x="19" y="20"/>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71" name="Rectangle 61"/>
            <p:cNvSpPr>
              <a:spLocks noChangeArrowheads="1"/>
            </p:cNvSpPr>
            <p:nvPr/>
          </p:nvSpPr>
          <p:spPr bwMode="auto">
            <a:xfrm>
              <a:off x="2752" y="2606"/>
              <a:ext cx="59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72" name="Rectangle 62"/>
            <p:cNvSpPr>
              <a:spLocks noChangeArrowheads="1"/>
            </p:cNvSpPr>
            <p:nvPr/>
          </p:nvSpPr>
          <p:spPr bwMode="auto">
            <a:xfrm>
              <a:off x="2815" y="2636"/>
              <a:ext cx="30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Times New Roman" pitchFamily="18" charset="0"/>
                  <a:cs typeface="Arial" pitchFamily="34" charset="0"/>
                </a:rPr>
                <a:t>computer</a:t>
              </a:r>
              <a:endParaRPr lang="en-US" sz="2400">
                <a:latin typeface="Times New Roman" pitchFamily="18" charset="0"/>
                <a:cs typeface="Arial" pitchFamily="34" charset="0"/>
              </a:endParaRPr>
            </a:p>
          </p:txBody>
        </p:sp>
        <p:sp>
          <p:nvSpPr>
            <p:cNvPr id="109673" name="Rectangle 63"/>
            <p:cNvSpPr>
              <a:spLocks noChangeArrowheads="1"/>
            </p:cNvSpPr>
            <p:nvPr/>
          </p:nvSpPr>
          <p:spPr bwMode="auto">
            <a:xfrm>
              <a:off x="2815" y="2730"/>
              <a:ext cx="28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Times New Roman" pitchFamily="18" charset="0"/>
                  <a:cs typeface="Arial" pitchFamily="34" charset="0"/>
                </a:rPr>
                <a:t>files and</a:t>
              </a:r>
              <a:endParaRPr lang="en-US" sz="2400">
                <a:latin typeface="Times New Roman" pitchFamily="18" charset="0"/>
                <a:cs typeface="Arial" pitchFamily="34" charset="0"/>
              </a:endParaRPr>
            </a:p>
          </p:txBody>
        </p:sp>
        <p:sp>
          <p:nvSpPr>
            <p:cNvPr id="109674" name="Rectangle 64"/>
            <p:cNvSpPr>
              <a:spLocks noChangeArrowheads="1"/>
            </p:cNvSpPr>
            <p:nvPr/>
          </p:nvSpPr>
          <p:spPr bwMode="auto">
            <a:xfrm>
              <a:off x="2815" y="2825"/>
              <a:ext cx="25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Times New Roman" pitchFamily="18" charset="0"/>
                  <a:cs typeface="Arial" pitchFamily="34" charset="0"/>
                </a:rPr>
                <a:t>General</a:t>
              </a:r>
              <a:endParaRPr lang="en-US" sz="2400">
                <a:latin typeface="Times New Roman" pitchFamily="18" charset="0"/>
                <a:cs typeface="Arial" pitchFamily="34" charset="0"/>
              </a:endParaRPr>
            </a:p>
          </p:txBody>
        </p:sp>
        <p:sp>
          <p:nvSpPr>
            <p:cNvPr id="109675" name="Rectangle 65"/>
            <p:cNvSpPr>
              <a:spLocks noChangeArrowheads="1"/>
            </p:cNvSpPr>
            <p:nvPr/>
          </p:nvSpPr>
          <p:spPr bwMode="auto">
            <a:xfrm>
              <a:off x="2815" y="2920"/>
              <a:ext cx="25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Times New Roman" pitchFamily="18" charset="0"/>
                  <a:cs typeface="Arial" pitchFamily="34" charset="0"/>
                </a:rPr>
                <a:t> Ledger</a:t>
              </a:r>
              <a:endParaRPr lang="en-US" sz="2400">
                <a:latin typeface="Times New Roman" pitchFamily="18" charset="0"/>
                <a:cs typeface="Arial" pitchFamily="34" charset="0"/>
              </a:endParaRPr>
            </a:p>
          </p:txBody>
        </p:sp>
        <p:sp>
          <p:nvSpPr>
            <p:cNvPr id="109676" name="Rectangle 66"/>
            <p:cNvSpPr>
              <a:spLocks noChangeArrowheads="1"/>
            </p:cNvSpPr>
            <p:nvPr/>
          </p:nvSpPr>
          <p:spPr bwMode="auto">
            <a:xfrm>
              <a:off x="2658" y="3219"/>
              <a:ext cx="787"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77" name="Rectangle 67"/>
            <p:cNvSpPr>
              <a:spLocks noChangeArrowheads="1"/>
            </p:cNvSpPr>
            <p:nvPr/>
          </p:nvSpPr>
          <p:spPr bwMode="auto">
            <a:xfrm>
              <a:off x="2722" y="3247"/>
              <a:ext cx="38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 Financial</a:t>
              </a:r>
              <a:endParaRPr lang="en-US" sz="2400">
                <a:latin typeface="Times New Roman" pitchFamily="18" charset="0"/>
                <a:cs typeface="Arial" pitchFamily="34" charset="0"/>
              </a:endParaRPr>
            </a:p>
          </p:txBody>
        </p:sp>
        <p:sp>
          <p:nvSpPr>
            <p:cNvPr id="109678" name="Rectangle 68"/>
            <p:cNvSpPr>
              <a:spLocks noChangeArrowheads="1"/>
            </p:cNvSpPr>
            <p:nvPr/>
          </p:nvSpPr>
          <p:spPr bwMode="auto">
            <a:xfrm>
              <a:off x="2722" y="3354"/>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 </a:t>
              </a:r>
              <a:endParaRPr lang="en-US" sz="2400">
                <a:latin typeface="Times New Roman" pitchFamily="18" charset="0"/>
                <a:cs typeface="Arial" pitchFamily="34" charset="0"/>
              </a:endParaRPr>
            </a:p>
          </p:txBody>
        </p:sp>
        <p:sp>
          <p:nvSpPr>
            <p:cNvPr id="109679" name="Rectangle 69"/>
            <p:cNvSpPr>
              <a:spLocks noChangeArrowheads="1"/>
            </p:cNvSpPr>
            <p:nvPr/>
          </p:nvSpPr>
          <p:spPr bwMode="auto">
            <a:xfrm>
              <a:off x="2750" y="3354"/>
              <a:ext cx="43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statements</a:t>
              </a:r>
              <a:endParaRPr lang="en-US" sz="2400">
                <a:latin typeface="Times New Roman" pitchFamily="18" charset="0"/>
                <a:cs typeface="Arial" pitchFamily="34" charset="0"/>
              </a:endParaRPr>
            </a:p>
          </p:txBody>
        </p:sp>
        <p:sp>
          <p:nvSpPr>
            <p:cNvPr id="109680" name="Freeform 70"/>
            <p:cNvSpPr>
              <a:spLocks noEditPoints="1"/>
            </p:cNvSpPr>
            <p:nvPr/>
          </p:nvSpPr>
          <p:spPr bwMode="auto">
            <a:xfrm>
              <a:off x="2690" y="3232"/>
              <a:ext cx="730" cy="401"/>
            </a:xfrm>
            <a:custGeom>
              <a:avLst/>
              <a:gdLst>
                <a:gd name="T0" fmla="*/ 88900 w 730"/>
                <a:gd name="T1" fmla="*/ 1 h 802"/>
                <a:gd name="T2" fmla="*/ 222250 w 730"/>
                <a:gd name="T3" fmla="*/ 1 h 802"/>
                <a:gd name="T4" fmla="*/ 282575 w 730"/>
                <a:gd name="T5" fmla="*/ 1 h 802"/>
                <a:gd name="T6" fmla="*/ 315912 w 730"/>
                <a:gd name="T7" fmla="*/ 1 h 802"/>
                <a:gd name="T8" fmla="*/ 388937 w 730"/>
                <a:gd name="T9" fmla="*/ 1 h 802"/>
                <a:gd name="T10" fmla="*/ 430213 w 730"/>
                <a:gd name="T11" fmla="*/ 1 h 802"/>
                <a:gd name="T12" fmla="*/ 441325 w 730"/>
                <a:gd name="T13" fmla="*/ 1 h 802"/>
                <a:gd name="T14" fmla="*/ 533400 w 730"/>
                <a:gd name="T15" fmla="*/ 1 h 802"/>
                <a:gd name="T16" fmla="*/ 573088 w 730"/>
                <a:gd name="T17" fmla="*/ 1 h 802"/>
                <a:gd name="T18" fmla="*/ 604837 w 730"/>
                <a:gd name="T19" fmla="*/ 1 h 802"/>
                <a:gd name="T20" fmla="*/ 692150 w 730"/>
                <a:gd name="T21" fmla="*/ 1 h 802"/>
                <a:gd name="T22" fmla="*/ 736600 w 730"/>
                <a:gd name="T23" fmla="*/ 1 h 802"/>
                <a:gd name="T24" fmla="*/ 800100 w 730"/>
                <a:gd name="T25" fmla="*/ 1 h 802"/>
                <a:gd name="T26" fmla="*/ 855663 w 730"/>
                <a:gd name="T27" fmla="*/ 1 h 802"/>
                <a:gd name="T28" fmla="*/ 879475 w 730"/>
                <a:gd name="T29" fmla="*/ 1 h 802"/>
                <a:gd name="T30" fmla="*/ 906463 w 730"/>
                <a:gd name="T31" fmla="*/ 1 h 802"/>
                <a:gd name="T32" fmla="*/ 995363 w 730"/>
                <a:gd name="T33" fmla="*/ 1 h 802"/>
                <a:gd name="T34" fmla="*/ 1065213 w 730"/>
                <a:gd name="T35" fmla="*/ 1 h 802"/>
                <a:gd name="T36" fmla="*/ 1155700 w 730"/>
                <a:gd name="T37" fmla="*/ 1 h 802"/>
                <a:gd name="T38" fmla="*/ 1158875 w 730"/>
                <a:gd name="T39" fmla="*/ 0 h 802"/>
                <a:gd name="T40" fmla="*/ 0 w 730"/>
                <a:gd name="T41" fmla="*/ 0 h 802"/>
                <a:gd name="T42" fmla="*/ 0 w 730"/>
                <a:gd name="T43" fmla="*/ 1 h 802"/>
                <a:gd name="T44" fmla="*/ 17463 w 730"/>
                <a:gd name="T45" fmla="*/ 1 h 802"/>
                <a:gd name="T46" fmla="*/ 28575 w 730"/>
                <a:gd name="T47" fmla="*/ 1 h 802"/>
                <a:gd name="T48" fmla="*/ 1143000 w 730"/>
                <a:gd name="T49" fmla="*/ 1 h 802"/>
                <a:gd name="T50" fmla="*/ 1128713 w 730"/>
                <a:gd name="T51" fmla="*/ 1 h 802"/>
                <a:gd name="T52" fmla="*/ 1103313 w 730"/>
                <a:gd name="T53" fmla="*/ 1 h 802"/>
                <a:gd name="T54" fmla="*/ 992188 w 730"/>
                <a:gd name="T55" fmla="*/ 1 h 802"/>
                <a:gd name="T56" fmla="*/ 935038 w 730"/>
                <a:gd name="T57" fmla="*/ 1 h 802"/>
                <a:gd name="T58" fmla="*/ 874713 w 730"/>
                <a:gd name="T59" fmla="*/ 1 h 802"/>
                <a:gd name="T60" fmla="*/ 844550 w 730"/>
                <a:gd name="T61" fmla="*/ 1 h 802"/>
                <a:gd name="T62" fmla="*/ 800100 w 730"/>
                <a:gd name="T63" fmla="*/ 1 h 802"/>
                <a:gd name="T64" fmla="*/ 747712 w 730"/>
                <a:gd name="T65" fmla="*/ 1 h 802"/>
                <a:gd name="T66" fmla="*/ 671512 w 730"/>
                <a:gd name="T67" fmla="*/ 1 h 802"/>
                <a:gd name="T68" fmla="*/ 601662 w 730"/>
                <a:gd name="T69" fmla="*/ 1 h 802"/>
                <a:gd name="T70" fmla="*/ 579438 w 730"/>
                <a:gd name="T71" fmla="*/ 1 h 802"/>
                <a:gd name="T72" fmla="*/ 530225 w 730"/>
                <a:gd name="T73" fmla="*/ 1 h 802"/>
                <a:gd name="T74" fmla="*/ 485775 w 730"/>
                <a:gd name="T75" fmla="*/ 1 h 802"/>
                <a:gd name="T76" fmla="*/ 439738 w 730"/>
                <a:gd name="T77" fmla="*/ 1 h 802"/>
                <a:gd name="T78" fmla="*/ 406400 w 730"/>
                <a:gd name="T79" fmla="*/ 1 h 802"/>
                <a:gd name="T80" fmla="*/ 346075 w 730"/>
                <a:gd name="T81" fmla="*/ 1 h 802"/>
                <a:gd name="T82" fmla="*/ 279400 w 730"/>
                <a:gd name="T83" fmla="*/ 1 h 802"/>
                <a:gd name="T84" fmla="*/ 250825 w 730"/>
                <a:gd name="T85" fmla="*/ 1 h 802"/>
                <a:gd name="T86" fmla="*/ 165100 w 730"/>
                <a:gd name="T87" fmla="*/ 1 h 802"/>
                <a:gd name="T88" fmla="*/ 50800 w 730"/>
                <a:gd name="T89" fmla="*/ 1 h 8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30"/>
                <a:gd name="T136" fmla="*/ 0 h 802"/>
                <a:gd name="T137" fmla="*/ 730 w 730"/>
                <a:gd name="T138" fmla="*/ 802 h 80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30" h="802">
                  <a:moveTo>
                    <a:pt x="29" y="760"/>
                  </a:moveTo>
                  <a:lnTo>
                    <a:pt x="32" y="760"/>
                  </a:lnTo>
                  <a:lnTo>
                    <a:pt x="56" y="768"/>
                  </a:lnTo>
                  <a:lnTo>
                    <a:pt x="100" y="782"/>
                  </a:lnTo>
                  <a:lnTo>
                    <a:pt x="121" y="788"/>
                  </a:lnTo>
                  <a:lnTo>
                    <a:pt x="140" y="792"/>
                  </a:lnTo>
                  <a:lnTo>
                    <a:pt x="158" y="796"/>
                  </a:lnTo>
                  <a:lnTo>
                    <a:pt x="175" y="800"/>
                  </a:lnTo>
                  <a:lnTo>
                    <a:pt x="178" y="800"/>
                  </a:lnTo>
                  <a:lnTo>
                    <a:pt x="176" y="802"/>
                  </a:lnTo>
                  <a:lnTo>
                    <a:pt x="188" y="800"/>
                  </a:lnTo>
                  <a:lnTo>
                    <a:pt x="199" y="800"/>
                  </a:lnTo>
                  <a:lnTo>
                    <a:pt x="218" y="800"/>
                  </a:lnTo>
                  <a:lnTo>
                    <a:pt x="233" y="798"/>
                  </a:lnTo>
                  <a:lnTo>
                    <a:pt x="245" y="796"/>
                  </a:lnTo>
                  <a:lnTo>
                    <a:pt x="256" y="796"/>
                  </a:lnTo>
                  <a:lnTo>
                    <a:pt x="263" y="794"/>
                  </a:lnTo>
                  <a:lnTo>
                    <a:pt x="271" y="792"/>
                  </a:lnTo>
                  <a:lnTo>
                    <a:pt x="278" y="792"/>
                  </a:lnTo>
                  <a:lnTo>
                    <a:pt x="279" y="790"/>
                  </a:lnTo>
                  <a:lnTo>
                    <a:pt x="278" y="792"/>
                  </a:lnTo>
                  <a:lnTo>
                    <a:pt x="306" y="782"/>
                  </a:lnTo>
                  <a:lnTo>
                    <a:pt x="321" y="778"/>
                  </a:lnTo>
                  <a:lnTo>
                    <a:pt x="336" y="772"/>
                  </a:lnTo>
                  <a:lnTo>
                    <a:pt x="337" y="772"/>
                  </a:lnTo>
                  <a:lnTo>
                    <a:pt x="336" y="772"/>
                  </a:lnTo>
                  <a:lnTo>
                    <a:pt x="361" y="760"/>
                  </a:lnTo>
                  <a:lnTo>
                    <a:pt x="373" y="755"/>
                  </a:lnTo>
                  <a:lnTo>
                    <a:pt x="385" y="747"/>
                  </a:lnTo>
                  <a:lnTo>
                    <a:pt x="381" y="731"/>
                  </a:lnTo>
                  <a:lnTo>
                    <a:pt x="384" y="747"/>
                  </a:lnTo>
                  <a:lnTo>
                    <a:pt x="411" y="735"/>
                  </a:lnTo>
                  <a:lnTo>
                    <a:pt x="436" y="721"/>
                  </a:lnTo>
                  <a:lnTo>
                    <a:pt x="433" y="705"/>
                  </a:lnTo>
                  <a:lnTo>
                    <a:pt x="435" y="721"/>
                  </a:lnTo>
                  <a:lnTo>
                    <a:pt x="464" y="709"/>
                  </a:lnTo>
                  <a:lnTo>
                    <a:pt x="478" y="702"/>
                  </a:lnTo>
                  <a:lnTo>
                    <a:pt x="491" y="696"/>
                  </a:lnTo>
                  <a:lnTo>
                    <a:pt x="504" y="692"/>
                  </a:lnTo>
                  <a:lnTo>
                    <a:pt x="507" y="690"/>
                  </a:lnTo>
                  <a:lnTo>
                    <a:pt x="523" y="684"/>
                  </a:lnTo>
                  <a:lnTo>
                    <a:pt x="539" y="676"/>
                  </a:lnTo>
                  <a:lnTo>
                    <a:pt x="535" y="660"/>
                  </a:lnTo>
                  <a:lnTo>
                    <a:pt x="535" y="676"/>
                  </a:lnTo>
                  <a:lnTo>
                    <a:pt x="554" y="672"/>
                  </a:lnTo>
                  <a:lnTo>
                    <a:pt x="553" y="654"/>
                  </a:lnTo>
                  <a:lnTo>
                    <a:pt x="554" y="672"/>
                  </a:lnTo>
                  <a:lnTo>
                    <a:pt x="571" y="668"/>
                  </a:lnTo>
                  <a:lnTo>
                    <a:pt x="589" y="662"/>
                  </a:lnTo>
                  <a:lnTo>
                    <a:pt x="607" y="658"/>
                  </a:lnTo>
                  <a:lnTo>
                    <a:pt x="627" y="654"/>
                  </a:lnTo>
                  <a:lnTo>
                    <a:pt x="626" y="637"/>
                  </a:lnTo>
                  <a:lnTo>
                    <a:pt x="626" y="654"/>
                  </a:lnTo>
                  <a:lnTo>
                    <a:pt x="671" y="652"/>
                  </a:lnTo>
                  <a:lnTo>
                    <a:pt x="695" y="650"/>
                  </a:lnTo>
                  <a:lnTo>
                    <a:pt x="720" y="650"/>
                  </a:lnTo>
                  <a:lnTo>
                    <a:pt x="728" y="649"/>
                  </a:lnTo>
                  <a:lnTo>
                    <a:pt x="730" y="633"/>
                  </a:lnTo>
                  <a:lnTo>
                    <a:pt x="730" y="16"/>
                  </a:lnTo>
                  <a:lnTo>
                    <a:pt x="730" y="0"/>
                  </a:lnTo>
                  <a:lnTo>
                    <a:pt x="720" y="0"/>
                  </a:lnTo>
                  <a:lnTo>
                    <a:pt x="9" y="0"/>
                  </a:lnTo>
                  <a:lnTo>
                    <a:pt x="0" y="0"/>
                  </a:lnTo>
                  <a:lnTo>
                    <a:pt x="0" y="16"/>
                  </a:lnTo>
                  <a:lnTo>
                    <a:pt x="0" y="735"/>
                  </a:lnTo>
                  <a:lnTo>
                    <a:pt x="0" y="749"/>
                  </a:lnTo>
                  <a:lnTo>
                    <a:pt x="7" y="751"/>
                  </a:lnTo>
                  <a:lnTo>
                    <a:pt x="29" y="760"/>
                  </a:lnTo>
                  <a:close/>
                  <a:moveTo>
                    <a:pt x="11" y="719"/>
                  </a:moveTo>
                  <a:lnTo>
                    <a:pt x="9" y="735"/>
                  </a:lnTo>
                  <a:lnTo>
                    <a:pt x="18" y="735"/>
                  </a:lnTo>
                  <a:lnTo>
                    <a:pt x="18" y="16"/>
                  </a:lnTo>
                  <a:lnTo>
                    <a:pt x="9" y="16"/>
                  </a:lnTo>
                  <a:lnTo>
                    <a:pt x="9" y="34"/>
                  </a:lnTo>
                  <a:lnTo>
                    <a:pt x="720" y="34"/>
                  </a:lnTo>
                  <a:lnTo>
                    <a:pt x="720" y="16"/>
                  </a:lnTo>
                  <a:lnTo>
                    <a:pt x="711" y="16"/>
                  </a:lnTo>
                  <a:lnTo>
                    <a:pt x="711" y="633"/>
                  </a:lnTo>
                  <a:lnTo>
                    <a:pt x="720" y="633"/>
                  </a:lnTo>
                  <a:lnTo>
                    <a:pt x="720" y="617"/>
                  </a:lnTo>
                  <a:lnTo>
                    <a:pt x="695" y="617"/>
                  </a:lnTo>
                  <a:lnTo>
                    <a:pt x="671" y="619"/>
                  </a:lnTo>
                  <a:lnTo>
                    <a:pt x="626" y="621"/>
                  </a:lnTo>
                  <a:lnTo>
                    <a:pt x="625" y="621"/>
                  </a:lnTo>
                  <a:lnTo>
                    <a:pt x="626" y="621"/>
                  </a:lnTo>
                  <a:lnTo>
                    <a:pt x="607" y="625"/>
                  </a:lnTo>
                  <a:lnTo>
                    <a:pt x="589" y="629"/>
                  </a:lnTo>
                  <a:lnTo>
                    <a:pt x="571" y="635"/>
                  </a:lnTo>
                  <a:lnTo>
                    <a:pt x="553" y="639"/>
                  </a:lnTo>
                  <a:lnTo>
                    <a:pt x="551" y="639"/>
                  </a:lnTo>
                  <a:lnTo>
                    <a:pt x="552" y="639"/>
                  </a:lnTo>
                  <a:lnTo>
                    <a:pt x="535" y="643"/>
                  </a:lnTo>
                  <a:lnTo>
                    <a:pt x="532" y="645"/>
                  </a:lnTo>
                  <a:lnTo>
                    <a:pt x="516" y="652"/>
                  </a:lnTo>
                  <a:lnTo>
                    <a:pt x="500" y="658"/>
                  </a:lnTo>
                  <a:lnTo>
                    <a:pt x="504" y="674"/>
                  </a:lnTo>
                  <a:lnTo>
                    <a:pt x="504" y="658"/>
                  </a:lnTo>
                  <a:lnTo>
                    <a:pt x="488" y="664"/>
                  </a:lnTo>
                  <a:lnTo>
                    <a:pt x="471" y="670"/>
                  </a:lnTo>
                  <a:lnTo>
                    <a:pt x="457" y="678"/>
                  </a:lnTo>
                  <a:lnTo>
                    <a:pt x="431" y="690"/>
                  </a:lnTo>
                  <a:lnTo>
                    <a:pt x="423" y="694"/>
                  </a:lnTo>
                  <a:lnTo>
                    <a:pt x="430" y="690"/>
                  </a:lnTo>
                  <a:lnTo>
                    <a:pt x="404" y="704"/>
                  </a:lnTo>
                  <a:lnTo>
                    <a:pt x="379" y="715"/>
                  </a:lnTo>
                  <a:lnTo>
                    <a:pt x="375" y="717"/>
                  </a:lnTo>
                  <a:lnTo>
                    <a:pt x="378" y="715"/>
                  </a:lnTo>
                  <a:lnTo>
                    <a:pt x="365" y="723"/>
                  </a:lnTo>
                  <a:lnTo>
                    <a:pt x="354" y="729"/>
                  </a:lnTo>
                  <a:lnTo>
                    <a:pt x="331" y="741"/>
                  </a:lnTo>
                  <a:lnTo>
                    <a:pt x="334" y="757"/>
                  </a:lnTo>
                  <a:lnTo>
                    <a:pt x="332" y="741"/>
                  </a:lnTo>
                  <a:lnTo>
                    <a:pt x="321" y="745"/>
                  </a:lnTo>
                  <a:lnTo>
                    <a:pt x="306" y="749"/>
                  </a:lnTo>
                  <a:lnTo>
                    <a:pt x="276" y="759"/>
                  </a:lnTo>
                  <a:lnTo>
                    <a:pt x="277" y="774"/>
                  </a:lnTo>
                  <a:lnTo>
                    <a:pt x="277" y="759"/>
                  </a:lnTo>
                  <a:lnTo>
                    <a:pt x="271" y="759"/>
                  </a:lnTo>
                  <a:lnTo>
                    <a:pt x="263" y="760"/>
                  </a:lnTo>
                  <a:lnTo>
                    <a:pt x="256" y="762"/>
                  </a:lnTo>
                  <a:lnTo>
                    <a:pt x="245" y="762"/>
                  </a:lnTo>
                  <a:lnTo>
                    <a:pt x="233" y="764"/>
                  </a:lnTo>
                  <a:lnTo>
                    <a:pt x="218" y="766"/>
                  </a:lnTo>
                  <a:lnTo>
                    <a:pt x="199" y="766"/>
                  </a:lnTo>
                  <a:lnTo>
                    <a:pt x="188" y="766"/>
                  </a:lnTo>
                  <a:lnTo>
                    <a:pt x="176" y="768"/>
                  </a:lnTo>
                  <a:lnTo>
                    <a:pt x="176" y="784"/>
                  </a:lnTo>
                  <a:lnTo>
                    <a:pt x="178" y="768"/>
                  </a:lnTo>
                  <a:lnTo>
                    <a:pt x="158" y="762"/>
                  </a:lnTo>
                  <a:lnTo>
                    <a:pt x="140" y="759"/>
                  </a:lnTo>
                  <a:lnTo>
                    <a:pt x="121" y="755"/>
                  </a:lnTo>
                  <a:lnTo>
                    <a:pt x="104" y="751"/>
                  </a:lnTo>
                  <a:lnTo>
                    <a:pt x="56" y="735"/>
                  </a:lnTo>
                  <a:lnTo>
                    <a:pt x="32" y="727"/>
                  </a:lnTo>
                  <a:lnTo>
                    <a:pt x="32" y="745"/>
                  </a:lnTo>
                  <a:lnTo>
                    <a:pt x="37" y="729"/>
                  </a:lnTo>
                  <a:lnTo>
                    <a:pt x="11" y="7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81" name="Rectangle 71"/>
            <p:cNvSpPr>
              <a:spLocks noChangeArrowheads="1"/>
            </p:cNvSpPr>
            <p:nvPr/>
          </p:nvSpPr>
          <p:spPr bwMode="auto">
            <a:xfrm>
              <a:off x="2989" y="2243"/>
              <a:ext cx="19" cy="12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82" name="Freeform 72"/>
            <p:cNvSpPr>
              <a:spLocks/>
            </p:cNvSpPr>
            <p:nvPr/>
          </p:nvSpPr>
          <p:spPr bwMode="auto">
            <a:xfrm>
              <a:off x="2949" y="2369"/>
              <a:ext cx="97" cy="89"/>
            </a:xfrm>
            <a:custGeom>
              <a:avLst/>
              <a:gdLst>
                <a:gd name="T0" fmla="*/ 0 w 97"/>
                <a:gd name="T1" fmla="*/ 0 h 178"/>
                <a:gd name="T2" fmla="*/ 77787 w 97"/>
                <a:gd name="T3" fmla="*/ 1 h 178"/>
                <a:gd name="T4" fmla="*/ 153987 w 97"/>
                <a:gd name="T5" fmla="*/ 0 h 178"/>
                <a:gd name="T6" fmla="*/ 0 w 97"/>
                <a:gd name="T7" fmla="*/ 0 h 178"/>
                <a:gd name="T8" fmla="*/ 0 60000 65536"/>
                <a:gd name="T9" fmla="*/ 0 60000 65536"/>
                <a:gd name="T10" fmla="*/ 0 60000 65536"/>
                <a:gd name="T11" fmla="*/ 0 60000 65536"/>
                <a:gd name="T12" fmla="*/ 0 w 97"/>
                <a:gd name="T13" fmla="*/ 0 h 178"/>
                <a:gd name="T14" fmla="*/ 97 w 97"/>
                <a:gd name="T15" fmla="*/ 178 h 178"/>
              </a:gdLst>
              <a:ahLst/>
              <a:cxnLst>
                <a:cxn ang="T8">
                  <a:pos x="T0" y="T1"/>
                </a:cxn>
                <a:cxn ang="T9">
                  <a:pos x="T2" y="T3"/>
                </a:cxn>
                <a:cxn ang="T10">
                  <a:pos x="T4" y="T5"/>
                </a:cxn>
                <a:cxn ang="T11">
                  <a:pos x="T6" y="T7"/>
                </a:cxn>
              </a:cxnLst>
              <a:rect l="T12" t="T13" r="T14" b="T15"/>
              <a:pathLst>
                <a:path w="97" h="178">
                  <a:moveTo>
                    <a:pt x="0" y="0"/>
                  </a:moveTo>
                  <a:lnTo>
                    <a:pt x="49" y="178"/>
                  </a:lnTo>
                  <a:lnTo>
                    <a:pt x="9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83" name="Rectangle 73"/>
            <p:cNvSpPr>
              <a:spLocks noChangeArrowheads="1"/>
            </p:cNvSpPr>
            <p:nvPr/>
          </p:nvSpPr>
          <p:spPr bwMode="auto">
            <a:xfrm>
              <a:off x="2989" y="3023"/>
              <a:ext cx="19" cy="12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84" name="Freeform 74"/>
            <p:cNvSpPr>
              <a:spLocks/>
            </p:cNvSpPr>
            <p:nvPr/>
          </p:nvSpPr>
          <p:spPr bwMode="auto">
            <a:xfrm>
              <a:off x="2949" y="3149"/>
              <a:ext cx="97" cy="89"/>
            </a:xfrm>
            <a:custGeom>
              <a:avLst/>
              <a:gdLst>
                <a:gd name="T0" fmla="*/ 0 w 97"/>
                <a:gd name="T1" fmla="*/ 0 h 179"/>
                <a:gd name="T2" fmla="*/ 77787 w 97"/>
                <a:gd name="T3" fmla="*/ 0 h 179"/>
                <a:gd name="T4" fmla="*/ 153987 w 97"/>
                <a:gd name="T5" fmla="*/ 0 h 179"/>
                <a:gd name="T6" fmla="*/ 0 w 97"/>
                <a:gd name="T7" fmla="*/ 0 h 179"/>
                <a:gd name="T8" fmla="*/ 0 60000 65536"/>
                <a:gd name="T9" fmla="*/ 0 60000 65536"/>
                <a:gd name="T10" fmla="*/ 0 60000 65536"/>
                <a:gd name="T11" fmla="*/ 0 60000 65536"/>
                <a:gd name="T12" fmla="*/ 0 w 97"/>
                <a:gd name="T13" fmla="*/ 0 h 179"/>
                <a:gd name="T14" fmla="*/ 97 w 97"/>
                <a:gd name="T15" fmla="*/ 179 h 179"/>
              </a:gdLst>
              <a:ahLst/>
              <a:cxnLst>
                <a:cxn ang="T8">
                  <a:pos x="T0" y="T1"/>
                </a:cxn>
                <a:cxn ang="T9">
                  <a:pos x="T2" y="T3"/>
                </a:cxn>
                <a:cxn ang="T10">
                  <a:pos x="T4" y="T5"/>
                </a:cxn>
                <a:cxn ang="T11">
                  <a:pos x="T6" y="T7"/>
                </a:cxn>
              </a:cxnLst>
              <a:rect l="T12" t="T13" r="T14" b="T15"/>
              <a:pathLst>
                <a:path w="97" h="179">
                  <a:moveTo>
                    <a:pt x="0" y="0"/>
                  </a:moveTo>
                  <a:lnTo>
                    <a:pt x="49" y="179"/>
                  </a:lnTo>
                  <a:lnTo>
                    <a:pt x="9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85" name="Rectangle 75"/>
            <p:cNvSpPr>
              <a:spLocks noChangeArrowheads="1"/>
            </p:cNvSpPr>
            <p:nvPr/>
          </p:nvSpPr>
          <p:spPr bwMode="auto">
            <a:xfrm>
              <a:off x="2679" y="3982"/>
              <a:ext cx="71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400">
                  <a:solidFill>
                    <a:srgbClr val="000000"/>
                  </a:solidFill>
                  <a:latin typeface="Arial" pitchFamily="34" charset="0"/>
                  <a:cs typeface="Arial" pitchFamily="34" charset="0"/>
                </a:rPr>
                <a:t> Industrial Age</a:t>
              </a:r>
              <a:endParaRPr lang="en-US" sz="2400">
                <a:latin typeface="Times New Roman" pitchFamily="18" charset="0"/>
                <a:cs typeface="Arial" pitchFamily="34" charset="0"/>
              </a:endParaRPr>
            </a:p>
          </p:txBody>
        </p:sp>
        <p:sp>
          <p:nvSpPr>
            <p:cNvPr id="109686" name="Freeform 76"/>
            <p:cNvSpPr>
              <a:spLocks/>
            </p:cNvSpPr>
            <p:nvPr/>
          </p:nvSpPr>
          <p:spPr bwMode="auto">
            <a:xfrm>
              <a:off x="2665" y="3840"/>
              <a:ext cx="830" cy="67"/>
            </a:xfrm>
            <a:custGeom>
              <a:avLst/>
              <a:gdLst>
                <a:gd name="T0" fmla="*/ 1588 w 830"/>
                <a:gd name="T1" fmla="*/ 1 h 133"/>
                <a:gd name="T2" fmla="*/ 11112 w 830"/>
                <a:gd name="T3" fmla="*/ 1 h 133"/>
                <a:gd name="T4" fmla="*/ 38100 w 830"/>
                <a:gd name="T5" fmla="*/ 1 h 133"/>
                <a:gd name="T6" fmla="*/ 79375 w 830"/>
                <a:gd name="T7" fmla="*/ 1 h 133"/>
                <a:gd name="T8" fmla="*/ 550863 w 830"/>
                <a:gd name="T9" fmla="*/ 1 h 133"/>
                <a:gd name="T10" fmla="*/ 593725 w 830"/>
                <a:gd name="T11" fmla="*/ 1 h 133"/>
                <a:gd name="T12" fmla="*/ 620713 w 830"/>
                <a:gd name="T13" fmla="*/ 1 h 133"/>
                <a:gd name="T14" fmla="*/ 628650 w 830"/>
                <a:gd name="T15" fmla="*/ 1 h 133"/>
                <a:gd name="T16" fmla="*/ 635000 w 830"/>
                <a:gd name="T17" fmla="*/ 1 h 133"/>
                <a:gd name="T18" fmla="*/ 639763 w 830"/>
                <a:gd name="T19" fmla="*/ 1 h 133"/>
                <a:gd name="T20" fmla="*/ 644525 w 830"/>
                <a:gd name="T21" fmla="*/ 1 h 133"/>
                <a:gd name="T22" fmla="*/ 657225 w 830"/>
                <a:gd name="T23" fmla="*/ 1 h 133"/>
                <a:gd name="T24" fmla="*/ 671512 w 830"/>
                <a:gd name="T25" fmla="*/ 1 h 133"/>
                <a:gd name="T26" fmla="*/ 658813 w 830"/>
                <a:gd name="T27" fmla="*/ 1 h 133"/>
                <a:gd name="T28" fmla="*/ 665162 w 830"/>
                <a:gd name="T29" fmla="*/ 1 h 133"/>
                <a:gd name="T30" fmla="*/ 676275 w 830"/>
                <a:gd name="T31" fmla="*/ 1 h 133"/>
                <a:gd name="T32" fmla="*/ 711200 w 830"/>
                <a:gd name="T33" fmla="*/ 1 h 133"/>
                <a:gd name="T34" fmla="*/ 723900 w 830"/>
                <a:gd name="T35" fmla="*/ 1 h 133"/>
                <a:gd name="T36" fmla="*/ 1195388 w 830"/>
                <a:gd name="T37" fmla="*/ 1 h 133"/>
                <a:gd name="T38" fmla="*/ 1241425 w 830"/>
                <a:gd name="T39" fmla="*/ 1 h 133"/>
                <a:gd name="T40" fmla="*/ 1290638 w 830"/>
                <a:gd name="T41" fmla="*/ 1 h 133"/>
                <a:gd name="T42" fmla="*/ 1308100 w 830"/>
                <a:gd name="T43" fmla="*/ 1 h 133"/>
                <a:gd name="T44" fmla="*/ 1317625 w 830"/>
                <a:gd name="T45" fmla="*/ 0 h 133"/>
                <a:gd name="T46" fmla="*/ 1301750 w 830"/>
                <a:gd name="T47" fmla="*/ 1 h 133"/>
                <a:gd name="T48" fmla="*/ 1293813 w 830"/>
                <a:gd name="T49" fmla="*/ 1 h 133"/>
                <a:gd name="T50" fmla="*/ 1284288 w 830"/>
                <a:gd name="T51" fmla="*/ 1 h 133"/>
                <a:gd name="T52" fmla="*/ 1249363 w 830"/>
                <a:gd name="T53" fmla="*/ 1 h 133"/>
                <a:gd name="T54" fmla="*/ 1236663 w 830"/>
                <a:gd name="T55" fmla="*/ 1 h 133"/>
                <a:gd name="T56" fmla="*/ 765175 w 830"/>
                <a:gd name="T57" fmla="*/ 1 h 133"/>
                <a:gd name="T58" fmla="*/ 717550 w 830"/>
                <a:gd name="T59" fmla="*/ 1 h 133"/>
                <a:gd name="T60" fmla="*/ 671512 w 830"/>
                <a:gd name="T61" fmla="*/ 1 h 133"/>
                <a:gd name="T62" fmla="*/ 652463 w 830"/>
                <a:gd name="T63" fmla="*/ 1 h 133"/>
                <a:gd name="T64" fmla="*/ 646113 w 830"/>
                <a:gd name="T65" fmla="*/ 1 h 133"/>
                <a:gd name="T66" fmla="*/ 671512 w 830"/>
                <a:gd name="T67" fmla="*/ 1 h 133"/>
                <a:gd name="T68" fmla="*/ 657225 w 830"/>
                <a:gd name="T69" fmla="*/ 1 h 133"/>
                <a:gd name="T70" fmla="*/ 644525 w 830"/>
                <a:gd name="T71" fmla="*/ 1 h 133"/>
                <a:gd name="T72" fmla="*/ 673100 w 830"/>
                <a:gd name="T73" fmla="*/ 1 h 133"/>
                <a:gd name="T74" fmla="*/ 661987 w 830"/>
                <a:gd name="T75" fmla="*/ 1 h 133"/>
                <a:gd name="T76" fmla="*/ 646113 w 830"/>
                <a:gd name="T77" fmla="*/ 1 h 133"/>
                <a:gd name="T78" fmla="*/ 598488 w 830"/>
                <a:gd name="T79" fmla="*/ 1 h 133"/>
                <a:gd name="T80" fmla="*/ 550863 w 830"/>
                <a:gd name="T81" fmla="*/ 1 h 133"/>
                <a:gd name="T82" fmla="*/ 79375 w 830"/>
                <a:gd name="T83" fmla="*/ 1 h 133"/>
                <a:gd name="T84" fmla="*/ 68263 w 830"/>
                <a:gd name="T85" fmla="*/ 1 h 133"/>
                <a:gd name="T86" fmla="*/ 31750 w 830"/>
                <a:gd name="T87" fmla="*/ 1 h 133"/>
                <a:gd name="T88" fmla="*/ 25400 w 830"/>
                <a:gd name="T89" fmla="*/ 0 h 133"/>
                <a:gd name="T90" fmla="*/ 30163 w 830"/>
                <a:gd name="T91" fmla="*/ 1 h 13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30"/>
                <a:gd name="T139" fmla="*/ 0 h 133"/>
                <a:gd name="T140" fmla="*/ 830 w 830"/>
                <a:gd name="T141" fmla="*/ 133 h 13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30" h="133">
                  <a:moveTo>
                    <a:pt x="18" y="0"/>
                  </a:moveTo>
                  <a:lnTo>
                    <a:pt x="0" y="0"/>
                  </a:lnTo>
                  <a:lnTo>
                    <a:pt x="1" y="11"/>
                  </a:lnTo>
                  <a:lnTo>
                    <a:pt x="2" y="17"/>
                  </a:lnTo>
                  <a:lnTo>
                    <a:pt x="3" y="23"/>
                  </a:lnTo>
                  <a:lnTo>
                    <a:pt x="7" y="33"/>
                  </a:lnTo>
                  <a:lnTo>
                    <a:pt x="14" y="45"/>
                  </a:lnTo>
                  <a:lnTo>
                    <a:pt x="17" y="49"/>
                  </a:lnTo>
                  <a:lnTo>
                    <a:pt x="24" y="57"/>
                  </a:lnTo>
                  <a:lnTo>
                    <a:pt x="35" y="64"/>
                  </a:lnTo>
                  <a:lnTo>
                    <a:pt x="47" y="70"/>
                  </a:lnTo>
                  <a:lnTo>
                    <a:pt x="50" y="70"/>
                  </a:lnTo>
                  <a:lnTo>
                    <a:pt x="63" y="74"/>
                  </a:lnTo>
                  <a:lnTo>
                    <a:pt x="77" y="76"/>
                  </a:lnTo>
                  <a:lnTo>
                    <a:pt x="347" y="76"/>
                  </a:lnTo>
                  <a:lnTo>
                    <a:pt x="361" y="76"/>
                  </a:lnTo>
                  <a:lnTo>
                    <a:pt x="374" y="80"/>
                  </a:lnTo>
                  <a:lnTo>
                    <a:pt x="374" y="63"/>
                  </a:lnTo>
                  <a:lnTo>
                    <a:pt x="369" y="78"/>
                  </a:lnTo>
                  <a:lnTo>
                    <a:pt x="381" y="84"/>
                  </a:lnTo>
                  <a:lnTo>
                    <a:pt x="391" y="92"/>
                  </a:lnTo>
                  <a:lnTo>
                    <a:pt x="399" y="100"/>
                  </a:lnTo>
                  <a:lnTo>
                    <a:pt x="402" y="84"/>
                  </a:lnTo>
                  <a:lnTo>
                    <a:pt x="396" y="96"/>
                  </a:lnTo>
                  <a:lnTo>
                    <a:pt x="402" y="106"/>
                  </a:lnTo>
                  <a:lnTo>
                    <a:pt x="409" y="94"/>
                  </a:lnTo>
                  <a:lnTo>
                    <a:pt x="400" y="102"/>
                  </a:lnTo>
                  <a:lnTo>
                    <a:pt x="404" y="112"/>
                  </a:lnTo>
                  <a:lnTo>
                    <a:pt x="413" y="106"/>
                  </a:lnTo>
                  <a:lnTo>
                    <a:pt x="403" y="106"/>
                  </a:lnTo>
                  <a:lnTo>
                    <a:pt x="406" y="118"/>
                  </a:lnTo>
                  <a:lnTo>
                    <a:pt x="406" y="123"/>
                  </a:lnTo>
                  <a:lnTo>
                    <a:pt x="408" y="129"/>
                  </a:lnTo>
                  <a:lnTo>
                    <a:pt x="411" y="133"/>
                  </a:lnTo>
                  <a:lnTo>
                    <a:pt x="414" y="133"/>
                  </a:lnTo>
                  <a:lnTo>
                    <a:pt x="417" y="133"/>
                  </a:lnTo>
                  <a:lnTo>
                    <a:pt x="420" y="129"/>
                  </a:lnTo>
                  <a:lnTo>
                    <a:pt x="423" y="123"/>
                  </a:lnTo>
                  <a:lnTo>
                    <a:pt x="424" y="118"/>
                  </a:lnTo>
                  <a:lnTo>
                    <a:pt x="425" y="106"/>
                  </a:lnTo>
                  <a:lnTo>
                    <a:pt x="415" y="106"/>
                  </a:lnTo>
                  <a:lnTo>
                    <a:pt x="424" y="112"/>
                  </a:lnTo>
                  <a:lnTo>
                    <a:pt x="428" y="102"/>
                  </a:lnTo>
                  <a:lnTo>
                    <a:pt x="419" y="94"/>
                  </a:lnTo>
                  <a:lnTo>
                    <a:pt x="426" y="106"/>
                  </a:lnTo>
                  <a:lnTo>
                    <a:pt x="432" y="96"/>
                  </a:lnTo>
                  <a:lnTo>
                    <a:pt x="426" y="84"/>
                  </a:lnTo>
                  <a:lnTo>
                    <a:pt x="430" y="100"/>
                  </a:lnTo>
                  <a:lnTo>
                    <a:pt x="437" y="92"/>
                  </a:lnTo>
                  <a:lnTo>
                    <a:pt x="448" y="84"/>
                  </a:lnTo>
                  <a:lnTo>
                    <a:pt x="460" y="78"/>
                  </a:lnTo>
                  <a:lnTo>
                    <a:pt x="456" y="63"/>
                  </a:lnTo>
                  <a:lnTo>
                    <a:pt x="456" y="80"/>
                  </a:lnTo>
                  <a:lnTo>
                    <a:pt x="468" y="76"/>
                  </a:lnTo>
                  <a:lnTo>
                    <a:pt x="482" y="76"/>
                  </a:lnTo>
                  <a:lnTo>
                    <a:pt x="753" y="76"/>
                  </a:lnTo>
                  <a:lnTo>
                    <a:pt x="766" y="74"/>
                  </a:lnTo>
                  <a:lnTo>
                    <a:pt x="779" y="70"/>
                  </a:lnTo>
                  <a:lnTo>
                    <a:pt x="782" y="70"/>
                  </a:lnTo>
                  <a:lnTo>
                    <a:pt x="794" y="64"/>
                  </a:lnTo>
                  <a:lnTo>
                    <a:pt x="805" y="57"/>
                  </a:lnTo>
                  <a:lnTo>
                    <a:pt x="813" y="49"/>
                  </a:lnTo>
                  <a:lnTo>
                    <a:pt x="815" y="45"/>
                  </a:lnTo>
                  <a:lnTo>
                    <a:pt x="822" y="33"/>
                  </a:lnTo>
                  <a:lnTo>
                    <a:pt x="824" y="29"/>
                  </a:lnTo>
                  <a:lnTo>
                    <a:pt x="828" y="17"/>
                  </a:lnTo>
                  <a:lnTo>
                    <a:pt x="828" y="11"/>
                  </a:lnTo>
                  <a:lnTo>
                    <a:pt x="830" y="0"/>
                  </a:lnTo>
                  <a:lnTo>
                    <a:pt x="812" y="0"/>
                  </a:lnTo>
                  <a:lnTo>
                    <a:pt x="810" y="11"/>
                  </a:lnTo>
                  <a:lnTo>
                    <a:pt x="820" y="11"/>
                  </a:lnTo>
                  <a:lnTo>
                    <a:pt x="811" y="4"/>
                  </a:lnTo>
                  <a:lnTo>
                    <a:pt x="807" y="15"/>
                  </a:lnTo>
                  <a:lnTo>
                    <a:pt x="815" y="21"/>
                  </a:lnTo>
                  <a:lnTo>
                    <a:pt x="809" y="9"/>
                  </a:lnTo>
                  <a:lnTo>
                    <a:pt x="803" y="21"/>
                  </a:lnTo>
                  <a:lnTo>
                    <a:pt x="809" y="33"/>
                  </a:lnTo>
                  <a:lnTo>
                    <a:pt x="806" y="17"/>
                  </a:lnTo>
                  <a:lnTo>
                    <a:pt x="797" y="25"/>
                  </a:lnTo>
                  <a:lnTo>
                    <a:pt x="787" y="33"/>
                  </a:lnTo>
                  <a:lnTo>
                    <a:pt x="775" y="39"/>
                  </a:lnTo>
                  <a:lnTo>
                    <a:pt x="779" y="55"/>
                  </a:lnTo>
                  <a:lnTo>
                    <a:pt x="779" y="37"/>
                  </a:lnTo>
                  <a:lnTo>
                    <a:pt x="766" y="41"/>
                  </a:lnTo>
                  <a:lnTo>
                    <a:pt x="753" y="43"/>
                  </a:lnTo>
                  <a:lnTo>
                    <a:pt x="482" y="43"/>
                  </a:lnTo>
                  <a:lnTo>
                    <a:pt x="468" y="43"/>
                  </a:lnTo>
                  <a:lnTo>
                    <a:pt x="456" y="47"/>
                  </a:lnTo>
                  <a:lnTo>
                    <a:pt x="452" y="47"/>
                  </a:lnTo>
                  <a:lnTo>
                    <a:pt x="441" y="53"/>
                  </a:lnTo>
                  <a:lnTo>
                    <a:pt x="430" y="61"/>
                  </a:lnTo>
                  <a:lnTo>
                    <a:pt x="423" y="68"/>
                  </a:lnTo>
                  <a:lnTo>
                    <a:pt x="419" y="72"/>
                  </a:lnTo>
                  <a:lnTo>
                    <a:pt x="413" y="82"/>
                  </a:lnTo>
                  <a:lnTo>
                    <a:pt x="411" y="88"/>
                  </a:lnTo>
                  <a:lnTo>
                    <a:pt x="407" y="98"/>
                  </a:lnTo>
                  <a:lnTo>
                    <a:pt x="407" y="106"/>
                  </a:lnTo>
                  <a:lnTo>
                    <a:pt x="406" y="118"/>
                  </a:lnTo>
                  <a:lnTo>
                    <a:pt x="423" y="118"/>
                  </a:lnTo>
                  <a:lnTo>
                    <a:pt x="423" y="112"/>
                  </a:lnTo>
                  <a:lnTo>
                    <a:pt x="420" y="106"/>
                  </a:lnTo>
                  <a:lnTo>
                    <a:pt x="417" y="102"/>
                  </a:lnTo>
                  <a:lnTo>
                    <a:pt x="414" y="102"/>
                  </a:lnTo>
                  <a:lnTo>
                    <a:pt x="411" y="102"/>
                  </a:lnTo>
                  <a:lnTo>
                    <a:pt x="408" y="106"/>
                  </a:lnTo>
                  <a:lnTo>
                    <a:pt x="406" y="112"/>
                  </a:lnTo>
                  <a:lnTo>
                    <a:pt x="406" y="118"/>
                  </a:lnTo>
                  <a:lnTo>
                    <a:pt x="414" y="118"/>
                  </a:lnTo>
                  <a:lnTo>
                    <a:pt x="424" y="118"/>
                  </a:lnTo>
                  <a:lnTo>
                    <a:pt x="422" y="106"/>
                  </a:lnTo>
                  <a:lnTo>
                    <a:pt x="422" y="98"/>
                  </a:lnTo>
                  <a:lnTo>
                    <a:pt x="417" y="88"/>
                  </a:lnTo>
                  <a:lnTo>
                    <a:pt x="415" y="82"/>
                  </a:lnTo>
                  <a:lnTo>
                    <a:pt x="409" y="72"/>
                  </a:lnTo>
                  <a:lnTo>
                    <a:pt x="407" y="68"/>
                  </a:lnTo>
                  <a:lnTo>
                    <a:pt x="398" y="61"/>
                  </a:lnTo>
                  <a:lnTo>
                    <a:pt x="389" y="53"/>
                  </a:lnTo>
                  <a:lnTo>
                    <a:pt x="377" y="47"/>
                  </a:lnTo>
                  <a:lnTo>
                    <a:pt x="374" y="47"/>
                  </a:lnTo>
                  <a:lnTo>
                    <a:pt x="361" y="43"/>
                  </a:lnTo>
                  <a:lnTo>
                    <a:pt x="347" y="43"/>
                  </a:lnTo>
                  <a:lnTo>
                    <a:pt x="77" y="43"/>
                  </a:lnTo>
                  <a:lnTo>
                    <a:pt x="63" y="41"/>
                  </a:lnTo>
                  <a:lnTo>
                    <a:pt x="50" y="37"/>
                  </a:lnTo>
                  <a:lnTo>
                    <a:pt x="50" y="55"/>
                  </a:lnTo>
                  <a:lnTo>
                    <a:pt x="54" y="39"/>
                  </a:lnTo>
                  <a:lnTo>
                    <a:pt x="43" y="33"/>
                  </a:lnTo>
                  <a:lnTo>
                    <a:pt x="32" y="25"/>
                  </a:lnTo>
                  <a:lnTo>
                    <a:pt x="24" y="17"/>
                  </a:lnTo>
                  <a:lnTo>
                    <a:pt x="20" y="33"/>
                  </a:lnTo>
                  <a:lnTo>
                    <a:pt x="27" y="21"/>
                  </a:lnTo>
                  <a:lnTo>
                    <a:pt x="20" y="9"/>
                  </a:lnTo>
                  <a:lnTo>
                    <a:pt x="16" y="0"/>
                  </a:lnTo>
                  <a:lnTo>
                    <a:pt x="18" y="6"/>
                  </a:lnTo>
                  <a:lnTo>
                    <a:pt x="10" y="11"/>
                  </a:lnTo>
                  <a:lnTo>
                    <a:pt x="19" y="11"/>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09579" name="Group 52"/>
          <p:cNvGrpSpPr>
            <a:grpSpLocks/>
          </p:cNvGrpSpPr>
          <p:nvPr/>
        </p:nvGrpSpPr>
        <p:grpSpPr bwMode="auto">
          <a:xfrm>
            <a:off x="4113213" y="1828801"/>
            <a:ext cx="1465262" cy="4708525"/>
            <a:chOff x="1631" y="1152"/>
            <a:chExt cx="923" cy="2966"/>
          </a:xfrm>
        </p:grpSpPr>
        <p:sp>
          <p:nvSpPr>
            <p:cNvPr id="109633" name="Rectangle 26"/>
            <p:cNvSpPr>
              <a:spLocks noChangeArrowheads="1"/>
            </p:cNvSpPr>
            <p:nvPr/>
          </p:nvSpPr>
          <p:spPr bwMode="auto">
            <a:xfrm>
              <a:off x="1631" y="2611"/>
              <a:ext cx="540"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34" name="Rectangle 27"/>
            <p:cNvSpPr>
              <a:spLocks noChangeArrowheads="1"/>
            </p:cNvSpPr>
            <p:nvPr/>
          </p:nvSpPr>
          <p:spPr bwMode="auto">
            <a:xfrm>
              <a:off x="1688" y="1863"/>
              <a:ext cx="786"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35" name="Rectangle 28"/>
            <p:cNvSpPr>
              <a:spLocks noChangeArrowheads="1"/>
            </p:cNvSpPr>
            <p:nvPr/>
          </p:nvSpPr>
          <p:spPr bwMode="auto">
            <a:xfrm>
              <a:off x="1752" y="1988"/>
              <a:ext cx="54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memorandum</a:t>
              </a:r>
              <a:endParaRPr lang="en-US" sz="2400">
                <a:latin typeface="Times New Roman" pitchFamily="18" charset="0"/>
                <a:cs typeface="Arial" pitchFamily="34" charset="0"/>
              </a:endParaRPr>
            </a:p>
          </p:txBody>
        </p:sp>
        <p:sp>
          <p:nvSpPr>
            <p:cNvPr id="109636" name="Freeform 29"/>
            <p:cNvSpPr>
              <a:spLocks noEditPoints="1"/>
            </p:cNvSpPr>
            <p:nvPr/>
          </p:nvSpPr>
          <p:spPr bwMode="auto">
            <a:xfrm>
              <a:off x="1720" y="1876"/>
              <a:ext cx="729" cy="400"/>
            </a:xfrm>
            <a:custGeom>
              <a:avLst/>
              <a:gdLst>
                <a:gd name="T0" fmla="*/ 87313 w 729"/>
                <a:gd name="T1" fmla="*/ 0 h 801"/>
                <a:gd name="T2" fmla="*/ 220663 w 729"/>
                <a:gd name="T3" fmla="*/ 0 h 801"/>
                <a:gd name="T4" fmla="*/ 280988 w 729"/>
                <a:gd name="T5" fmla="*/ 0 h 801"/>
                <a:gd name="T6" fmla="*/ 315913 w 729"/>
                <a:gd name="T7" fmla="*/ 0 h 801"/>
                <a:gd name="T8" fmla="*/ 387350 w 729"/>
                <a:gd name="T9" fmla="*/ 0 h 801"/>
                <a:gd name="T10" fmla="*/ 428625 w 729"/>
                <a:gd name="T11" fmla="*/ 0 h 801"/>
                <a:gd name="T12" fmla="*/ 439738 w 729"/>
                <a:gd name="T13" fmla="*/ 0 h 801"/>
                <a:gd name="T14" fmla="*/ 531813 w 729"/>
                <a:gd name="T15" fmla="*/ 0 h 801"/>
                <a:gd name="T16" fmla="*/ 573088 w 729"/>
                <a:gd name="T17" fmla="*/ 0 h 801"/>
                <a:gd name="T18" fmla="*/ 608013 w 729"/>
                <a:gd name="T19" fmla="*/ 0 h 801"/>
                <a:gd name="T20" fmla="*/ 690563 w 729"/>
                <a:gd name="T21" fmla="*/ 0 h 801"/>
                <a:gd name="T22" fmla="*/ 736600 w 729"/>
                <a:gd name="T23" fmla="*/ 0 h 801"/>
                <a:gd name="T24" fmla="*/ 774700 w 729"/>
                <a:gd name="T25" fmla="*/ 0 h 801"/>
                <a:gd name="T26" fmla="*/ 803275 w 729"/>
                <a:gd name="T27" fmla="*/ 0 h 801"/>
                <a:gd name="T28" fmla="*/ 847725 w 729"/>
                <a:gd name="T29" fmla="*/ 0 h 801"/>
                <a:gd name="T30" fmla="*/ 876300 w 729"/>
                <a:gd name="T31" fmla="*/ 0 h 801"/>
                <a:gd name="T32" fmla="*/ 933450 w 729"/>
                <a:gd name="T33" fmla="*/ 0 h 801"/>
                <a:gd name="T34" fmla="*/ 993775 w 729"/>
                <a:gd name="T35" fmla="*/ 0 h 801"/>
                <a:gd name="T36" fmla="*/ 1103313 w 729"/>
                <a:gd name="T37" fmla="*/ 0 h 801"/>
                <a:gd name="T38" fmla="*/ 1157288 w 729"/>
                <a:gd name="T39" fmla="*/ 0 h 801"/>
                <a:gd name="T40" fmla="*/ 1141413 w 729"/>
                <a:gd name="T41" fmla="*/ 0 h 801"/>
                <a:gd name="T42" fmla="*/ 0 w 729"/>
                <a:gd name="T43" fmla="*/ 0 h 801"/>
                <a:gd name="T44" fmla="*/ 9525 w 729"/>
                <a:gd name="T45" fmla="*/ 0 h 801"/>
                <a:gd name="T46" fmla="*/ 12700 w 729"/>
                <a:gd name="T47" fmla="*/ 0 h 801"/>
                <a:gd name="T48" fmla="*/ 12700 w 729"/>
                <a:gd name="T49" fmla="*/ 0 h 801"/>
                <a:gd name="T50" fmla="*/ 1141413 w 729"/>
                <a:gd name="T51" fmla="*/ 0 h 801"/>
                <a:gd name="T52" fmla="*/ 1141413 w 729"/>
                <a:gd name="T53" fmla="*/ 0 h 801"/>
                <a:gd name="T54" fmla="*/ 1063625 w 729"/>
                <a:gd name="T55" fmla="*/ 0 h 801"/>
                <a:gd name="T56" fmla="*/ 993775 w 729"/>
                <a:gd name="T57" fmla="*/ 0 h 801"/>
                <a:gd name="T58" fmla="*/ 904875 w 729"/>
                <a:gd name="T59" fmla="*/ 0 h 801"/>
                <a:gd name="T60" fmla="*/ 874713 w 729"/>
                <a:gd name="T61" fmla="*/ 0 h 801"/>
                <a:gd name="T62" fmla="*/ 817563 w 729"/>
                <a:gd name="T63" fmla="*/ 0 h 801"/>
                <a:gd name="T64" fmla="*/ 798513 w 729"/>
                <a:gd name="T65" fmla="*/ 0 h 801"/>
                <a:gd name="T66" fmla="*/ 771525 w 729"/>
                <a:gd name="T67" fmla="*/ 0 h 801"/>
                <a:gd name="T68" fmla="*/ 684213 w 729"/>
                <a:gd name="T69" fmla="*/ 0 h 801"/>
                <a:gd name="T70" fmla="*/ 639763 w 729"/>
                <a:gd name="T71" fmla="*/ 0 h 801"/>
                <a:gd name="T72" fmla="*/ 603250 w 729"/>
                <a:gd name="T73" fmla="*/ 0 h 801"/>
                <a:gd name="T74" fmla="*/ 560388 w 729"/>
                <a:gd name="T75" fmla="*/ 0 h 801"/>
                <a:gd name="T76" fmla="*/ 527050 w 729"/>
                <a:gd name="T77" fmla="*/ 0 h 801"/>
                <a:gd name="T78" fmla="*/ 436563 w 729"/>
                <a:gd name="T79" fmla="*/ 0 h 801"/>
                <a:gd name="T80" fmla="*/ 428625 w 729"/>
                <a:gd name="T81" fmla="*/ 0 h 801"/>
                <a:gd name="T82" fmla="*/ 387350 w 729"/>
                <a:gd name="T83" fmla="*/ 0 h 801"/>
                <a:gd name="T84" fmla="*/ 315913 w 729"/>
                <a:gd name="T85" fmla="*/ 0 h 801"/>
                <a:gd name="T86" fmla="*/ 277813 w 729"/>
                <a:gd name="T87" fmla="*/ 0 h 801"/>
                <a:gd name="T88" fmla="*/ 220663 w 729"/>
                <a:gd name="T89" fmla="*/ 0 h 801"/>
                <a:gd name="T90" fmla="*/ 87313 w 729"/>
                <a:gd name="T91" fmla="*/ 0 h 801"/>
                <a:gd name="T92" fmla="*/ 57150 w 729"/>
                <a:gd name="T93" fmla="*/ 0 h 8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29"/>
                <a:gd name="T142" fmla="*/ 0 h 801"/>
                <a:gd name="T143" fmla="*/ 729 w 729"/>
                <a:gd name="T144" fmla="*/ 801 h 80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29" h="801">
                  <a:moveTo>
                    <a:pt x="28" y="758"/>
                  </a:moveTo>
                  <a:lnTo>
                    <a:pt x="32" y="760"/>
                  </a:lnTo>
                  <a:lnTo>
                    <a:pt x="55" y="768"/>
                  </a:lnTo>
                  <a:lnTo>
                    <a:pt x="100" y="781"/>
                  </a:lnTo>
                  <a:lnTo>
                    <a:pt x="120" y="787"/>
                  </a:lnTo>
                  <a:lnTo>
                    <a:pt x="139" y="791"/>
                  </a:lnTo>
                  <a:lnTo>
                    <a:pt x="157" y="795"/>
                  </a:lnTo>
                  <a:lnTo>
                    <a:pt x="174" y="799"/>
                  </a:lnTo>
                  <a:lnTo>
                    <a:pt x="177" y="799"/>
                  </a:lnTo>
                  <a:lnTo>
                    <a:pt x="175" y="801"/>
                  </a:lnTo>
                  <a:lnTo>
                    <a:pt x="187" y="799"/>
                  </a:lnTo>
                  <a:lnTo>
                    <a:pt x="199" y="799"/>
                  </a:lnTo>
                  <a:lnTo>
                    <a:pt x="217" y="799"/>
                  </a:lnTo>
                  <a:lnTo>
                    <a:pt x="233" y="797"/>
                  </a:lnTo>
                  <a:lnTo>
                    <a:pt x="244" y="795"/>
                  </a:lnTo>
                  <a:lnTo>
                    <a:pt x="255" y="795"/>
                  </a:lnTo>
                  <a:lnTo>
                    <a:pt x="263" y="793"/>
                  </a:lnTo>
                  <a:lnTo>
                    <a:pt x="270" y="791"/>
                  </a:lnTo>
                  <a:lnTo>
                    <a:pt x="277" y="791"/>
                  </a:lnTo>
                  <a:lnTo>
                    <a:pt x="279" y="789"/>
                  </a:lnTo>
                  <a:lnTo>
                    <a:pt x="277" y="791"/>
                  </a:lnTo>
                  <a:lnTo>
                    <a:pt x="305" y="781"/>
                  </a:lnTo>
                  <a:lnTo>
                    <a:pt x="320" y="777"/>
                  </a:lnTo>
                  <a:lnTo>
                    <a:pt x="335" y="772"/>
                  </a:lnTo>
                  <a:lnTo>
                    <a:pt x="336" y="772"/>
                  </a:lnTo>
                  <a:lnTo>
                    <a:pt x="335" y="772"/>
                  </a:lnTo>
                  <a:lnTo>
                    <a:pt x="361" y="760"/>
                  </a:lnTo>
                  <a:lnTo>
                    <a:pt x="384" y="744"/>
                  </a:lnTo>
                  <a:lnTo>
                    <a:pt x="381" y="728"/>
                  </a:lnTo>
                  <a:lnTo>
                    <a:pt x="383" y="744"/>
                  </a:lnTo>
                  <a:lnTo>
                    <a:pt x="406" y="734"/>
                  </a:lnTo>
                  <a:lnTo>
                    <a:pt x="411" y="734"/>
                  </a:lnTo>
                  <a:lnTo>
                    <a:pt x="435" y="720"/>
                  </a:lnTo>
                  <a:lnTo>
                    <a:pt x="432" y="705"/>
                  </a:lnTo>
                  <a:lnTo>
                    <a:pt x="434" y="720"/>
                  </a:lnTo>
                  <a:lnTo>
                    <a:pt x="464" y="707"/>
                  </a:lnTo>
                  <a:lnTo>
                    <a:pt x="478" y="701"/>
                  </a:lnTo>
                  <a:lnTo>
                    <a:pt x="490" y="693"/>
                  </a:lnTo>
                  <a:lnTo>
                    <a:pt x="488" y="677"/>
                  </a:lnTo>
                  <a:lnTo>
                    <a:pt x="490" y="693"/>
                  </a:lnTo>
                  <a:lnTo>
                    <a:pt x="503" y="689"/>
                  </a:lnTo>
                  <a:lnTo>
                    <a:pt x="506" y="687"/>
                  </a:lnTo>
                  <a:lnTo>
                    <a:pt x="522" y="681"/>
                  </a:lnTo>
                  <a:lnTo>
                    <a:pt x="538" y="675"/>
                  </a:lnTo>
                  <a:lnTo>
                    <a:pt x="534" y="660"/>
                  </a:lnTo>
                  <a:lnTo>
                    <a:pt x="534" y="675"/>
                  </a:lnTo>
                  <a:lnTo>
                    <a:pt x="553" y="671"/>
                  </a:lnTo>
                  <a:lnTo>
                    <a:pt x="552" y="654"/>
                  </a:lnTo>
                  <a:lnTo>
                    <a:pt x="553" y="671"/>
                  </a:lnTo>
                  <a:lnTo>
                    <a:pt x="570" y="667"/>
                  </a:lnTo>
                  <a:lnTo>
                    <a:pt x="588" y="662"/>
                  </a:lnTo>
                  <a:lnTo>
                    <a:pt x="606" y="658"/>
                  </a:lnTo>
                  <a:lnTo>
                    <a:pt x="627" y="654"/>
                  </a:lnTo>
                  <a:lnTo>
                    <a:pt x="626" y="636"/>
                  </a:lnTo>
                  <a:lnTo>
                    <a:pt x="626" y="654"/>
                  </a:lnTo>
                  <a:lnTo>
                    <a:pt x="670" y="652"/>
                  </a:lnTo>
                  <a:lnTo>
                    <a:pt x="695" y="650"/>
                  </a:lnTo>
                  <a:lnTo>
                    <a:pt x="719" y="650"/>
                  </a:lnTo>
                  <a:lnTo>
                    <a:pt x="728" y="648"/>
                  </a:lnTo>
                  <a:lnTo>
                    <a:pt x="729" y="632"/>
                  </a:lnTo>
                  <a:lnTo>
                    <a:pt x="729" y="15"/>
                  </a:lnTo>
                  <a:lnTo>
                    <a:pt x="729" y="0"/>
                  </a:lnTo>
                  <a:lnTo>
                    <a:pt x="719" y="0"/>
                  </a:lnTo>
                  <a:lnTo>
                    <a:pt x="8" y="0"/>
                  </a:lnTo>
                  <a:lnTo>
                    <a:pt x="0" y="0"/>
                  </a:lnTo>
                  <a:lnTo>
                    <a:pt x="0" y="15"/>
                  </a:lnTo>
                  <a:lnTo>
                    <a:pt x="0" y="732"/>
                  </a:lnTo>
                  <a:lnTo>
                    <a:pt x="0" y="744"/>
                  </a:lnTo>
                  <a:lnTo>
                    <a:pt x="6" y="748"/>
                  </a:lnTo>
                  <a:lnTo>
                    <a:pt x="28" y="758"/>
                  </a:lnTo>
                  <a:close/>
                  <a:moveTo>
                    <a:pt x="10" y="717"/>
                  </a:moveTo>
                  <a:lnTo>
                    <a:pt x="8" y="732"/>
                  </a:lnTo>
                  <a:lnTo>
                    <a:pt x="18" y="732"/>
                  </a:lnTo>
                  <a:lnTo>
                    <a:pt x="18" y="15"/>
                  </a:lnTo>
                  <a:lnTo>
                    <a:pt x="8" y="15"/>
                  </a:lnTo>
                  <a:lnTo>
                    <a:pt x="8" y="33"/>
                  </a:lnTo>
                  <a:lnTo>
                    <a:pt x="719" y="33"/>
                  </a:lnTo>
                  <a:lnTo>
                    <a:pt x="719" y="15"/>
                  </a:lnTo>
                  <a:lnTo>
                    <a:pt x="711" y="15"/>
                  </a:lnTo>
                  <a:lnTo>
                    <a:pt x="711" y="632"/>
                  </a:lnTo>
                  <a:lnTo>
                    <a:pt x="719" y="632"/>
                  </a:lnTo>
                  <a:lnTo>
                    <a:pt x="719" y="616"/>
                  </a:lnTo>
                  <a:lnTo>
                    <a:pt x="695" y="616"/>
                  </a:lnTo>
                  <a:lnTo>
                    <a:pt x="670" y="618"/>
                  </a:lnTo>
                  <a:lnTo>
                    <a:pt x="626" y="620"/>
                  </a:lnTo>
                  <a:lnTo>
                    <a:pt x="625" y="620"/>
                  </a:lnTo>
                  <a:lnTo>
                    <a:pt x="626" y="620"/>
                  </a:lnTo>
                  <a:lnTo>
                    <a:pt x="606" y="624"/>
                  </a:lnTo>
                  <a:lnTo>
                    <a:pt x="588" y="628"/>
                  </a:lnTo>
                  <a:lnTo>
                    <a:pt x="570" y="634"/>
                  </a:lnTo>
                  <a:lnTo>
                    <a:pt x="552" y="638"/>
                  </a:lnTo>
                  <a:lnTo>
                    <a:pt x="550" y="638"/>
                  </a:lnTo>
                  <a:lnTo>
                    <a:pt x="551" y="638"/>
                  </a:lnTo>
                  <a:lnTo>
                    <a:pt x="534" y="642"/>
                  </a:lnTo>
                  <a:lnTo>
                    <a:pt x="531" y="644"/>
                  </a:lnTo>
                  <a:lnTo>
                    <a:pt x="515" y="650"/>
                  </a:lnTo>
                  <a:lnTo>
                    <a:pt x="499" y="656"/>
                  </a:lnTo>
                  <a:lnTo>
                    <a:pt x="503" y="671"/>
                  </a:lnTo>
                  <a:lnTo>
                    <a:pt x="503" y="656"/>
                  </a:lnTo>
                  <a:lnTo>
                    <a:pt x="487" y="662"/>
                  </a:lnTo>
                  <a:lnTo>
                    <a:pt x="485" y="662"/>
                  </a:lnTo>
                  <a:lnTo>
                    <a:pt x="486" y="662"/>
                  </a:lnTo>
                  <a:lnTo>
                    <a:pt x="470" y="669"/>
                  </a:lnTo>
                  <a:lnTo>
                    <a:pt x="456" y="675"/>
                  </a:lnTo>
                  <a:lnTo>
                    <a:pt x="431" y="689"/>
                  </a:lnTo>
                  <a:lnTo>
                    <a:pt x="419" y="695"/>
                  </a:lnTo>
                  <a:lnTo>
                    <a:pt x="430" y="689"/>
                  </a:lnTo>
                  <a:lnTo>
                    <a:pt x="403" y="703"/>
                  </a:lnTo>
                  <a:lnTo>
                    <a:pt x="406" y="718"/>
                  </a:lnTo>
                  <a:lnTo>
                    <a:pt x="406" y="701"/>
                  </a:lnTo>
                  <a:lnTo>
                    <a:pt x="380" y="713"/>
                  </a:lnTo>
                  <a:lnTo>
                    <a:pt x="374" y="715"/>
                  </a:lnTo>
                  <a:lnTo>
                    <a:pt x="378" y="713"/>
                  </a:lnTo>
                  <a:lnTo>
                    <a:pt x="353" y="728"/>
                  </a:lnTo>
                  <a:lnTo>
                    <a:pt x="331" y="740"/>
                  </a:lnTo>
                  <a:lnTo>
                    <a:pt x="333" y="756"/>
                  </a:lnTo>
                  <a:lnTo>
                    <a:pt x="332" y="740"/>
                  </a:lnTo>
                  <a:lnTo>
                    <a:pt x="320" y="744"/>
                  </a:lnTo>
                  <a:lnTo>
                    <a:pt x="305" y="748"/>
                  </a:lnTo>
                  <a:lnTo>
                    <a:pt x="275" y="758"/>
                  </a:lnTo>
                  <a:lnTo>
                    <a:pt x="276" y="773"/>
                  </a:lnTo>
                  <a:lnTo>
                    <a:pt x="276" y="758"/>
                  </a:lnTo>
                  <a:lnTo>
                    <a:pt x="270" y="758"/>
                  </a:lnTo>
                  <a:lnTo>
                    <a:pt x="263" y="760"/>
                  </a:lnTo>
                  <a:lnTo>
                    <a:pt x="255" y="762"/>
                  </a:lnTo>
                  <a:lnTo>
                    <a:pt x="244" y="762"/>
                  </a:lnTo>
                  <a:lnTo>
                    <a:pt x="233" y="764"/>
                  </a:lnTo>
                  <a:lnTo>
                    <a:pt x="217" y="766"/>
                  </a:lnTo>
                  <a:lnTo>
                    <a:pt x="199" y="766"/>
                  </a:lnTo>
                  <a:lnTo>
                    <a:pt x="187" y="766"/>
                  </a:lnTo>
                  <a:lnTo>
                    <a:pt x="175" y="768"/>
                  </a:lnTo>
                  <a:lnTo>
                    <a:pt x="175" y="783"/>
                  </a:lnTo>
                  <a:lnTo>
                    <a:pt x="177" y="768"/>
                  </a:lnTo>
                  <a:lnTo>
                    <a:pt x="157" y="762"/>
                  </a:lnTo>
                  <a:lnTo>
                    <a:pt x="139" y="758"/>
                  </a:lnTo>
                  <a:lnTo>
                    <a:pt x="120" y="754"/>
                  </a:lnTo>
                  <a:lnTo>
                    <a:pt x="103" y="750"/>
                  </a:lnTo>
                  <a:lnTo>
                    <a:pt x="55" y="734"/>
                  </a:lnTo>
                  <a:lnTo>
                    <a:pt x="32" y="726"/>
                  </a:lnTo>
                  <a:lnTo>
                    <a:pt x="32" y="742"/>
                  </a:lnTo>
                  <a:lnTo>
                    <a:pt x="36" y="726"/>
                  </a:lnTo>
                  <a:lnTo>
                    <a:pt x="10" y="7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37" name="Rectangle 30"/>
            <p:cNvSpPr>
              <a:spLocks noChangeArrowheads="1"/>
            </p:cNvSpPr>
            <p:nvPr/>
          </p:nvSpPr>
          <p:spPr bwMode="auto">
            <a:xfrm>
              <a:off x="1728" y="2581"/>
              <a:ext cx="786"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38" name="Rectangle 31"/>
            <p:cNvSpPr>
              <a:spLocks noChangeArrowheads="1"/>
            </p:cNvSpPr>
            <p:nvPr/>
          </p:nvSpPr>
          <p:spPr bwMode="auto">
            <a:xfrm>
              <a:off x="1791" y="2611"/>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   </a:t>
              </a:r>
              <a:endParaRPr lang="en-US" sz="2400">
                <a:latin typeface="Times New Roman" pitchFamily="18" charset="0"/>
                <a:cs typeface="Arial" pitchFamily="34" charset="0"/>
              </a:endParaRPr>
            </a:p>
          </p:txBody>
        </p:sp>
        <p:sp>
          <p:nvSpPr>
            <p:cNvPr id="109639" name="Rectangle 32"/>
            <p:cNvSpPr>
              <a:spLocks noChangeArrowheads="1"/>
            </p:cNvSpPr>
            <p:nvPr/>
          </p:nvSpPr>
          <p:spPr bwMode="auto">
            <a:xfrm>
              <a:off x="1873" y="2608"/>
              <a:ext cx="46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Journal       </a:t>
              </a:r>
              <a:endParaRPr lang="en-US" sz="2400">
                <a:latin typeface="Times New Roman" pitchFamily="18" charset="0"/>
                <a:cs typeface="Arial" pitchFamily="34" charset="0"/>
              </a:endParaRPr>
            </a:p>
          </p:txBody>
        </p:sp>
        <p:sp>
          <p:nvSpPr>
            <p:cNvPr id="109640" name="Rectangle 33"/>
            <p:cNvSpPr>
              <a:spLocks noChangeArrowheads="1"/>
            </p:cNvSpPr>
            <p:nvPr/>
          </p:nvSpPr>
          <p:spPr bwMode="auto">
            <a:xfrm>
              <a:off x="2415" y="2634"/>
              <a:ext cx="1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800">
                  <a:solidFill>
                    <a:srgbClr val="000000"/>
                  </a:solidFill>
                  <a:latin typeface="Arial" pitchFamily="34" charset="0"/>
                  <a:cs typeface="Arial" pitchFamily="34" charset="0"/>
                </a:rPr>
                <a:t>.</a:t>
              </a:r>
              <a:endParaRPr lang="en-US" sz="2400">
                <a:latin typeface="Times New Roman" pitchFamily="18" charset="0"/>
                <a:cs typeface="Arial" pitchFamily="34" charset="0"/>
              </a:endParaRPr>
            </a:p>
          </p:txBody>
        </p:sp>
        <p:sp>
          <p:nvSpPr>
            <p:cNvPr id="109641" name="Rectangle 34"/>
            <p:cNvSpPr>
              <a:spLocks noChangeArrowheads="1"/>
            </p:cNvSpPr>
            <p:nvPr/>
          </p:nvSpPr>
          <p:spPr bwMode="auto">
            <a:xfrm>
              <a:off x="1791" y="2703"/>
              <a:ext cx="643"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42" name="Rectangle 35"/>
            <p:cNvSpPr>
              <a:spLocks noChangeArrowheads="1"/>
            </p:cNvSpPr>
            <p:nvPr/>
          </p:nvSpPr>
          <p:spPr bwMode="auto">
            <a:xfrm>
              <a:off x="1791" y="2704"/>
              <a:ext cx="48"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  </a:t>
              </a:r>
              <a:endParaRPr lang="en-US" sz="2400">
                <a:latin typeface="Times New Roman" pitchFamily="18" charset="0"/>
                <a:cs typeface="Arial" pitchFamily="34" charset="0"/>
              </a:endParaRPr>
            </a:p>
          </p:txBody>
        </p:sp>
        <p:sp>
          <p:nvSpPr>
            <p:cNvPr id="109643" name="Rectangle 36"/>
            <p:cNvSpPr>
              <a:spLocks noChangeArrowheads="1"/>
            </p:cNvSpPr>
            <p:nvPr/>
          </p:nvSpPr>
          <p:spPr bwMode="auto">
            <a:xfrm>
              <a:off x="1847" y="2713"/>
              <a:ext cx="7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Arial" pitchFamily="34" charset="0"/>
                  <a:cs typeface="Arial" pitchFamily="34" charset="0"/>
                </a:rPr>
                <a:t>A/</a:t>
              </a:r>
              <a:endParaRPr lang="en-US" sz="2400">
                <a:latin typeface="Times New Roman" pitchFamily="18" charset="0"/>
                <a:cs typeface="Arial" pitchFamily="34" charset="0"/>
              </a:endParaRPr>
            </a:p>
          </p:txBody>
        </p:sp>
        <p:sp>
          <p:nvSpPr>
            <p:cNvPr id="109644" name="Rectangle 37"/>
            <p:cNvSpPr>
              <a:spLocks noChangeArrowheads="1"/>
            </p:cNvSpPr>
            <p:nvPr/>
          </p:nvSpPr>
          <p:spPr bwMode="auto">
            <a:xfrm>
              <a:off x="1933" y="2713"/>
              <a:ext cx="14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Arial" pitchFamily="34" charset="0"/>
                  <a:cs typeface="Arial" pitchFamily="34" charset="0"/>
                </a:rPr>
                <a:t>Rec</a:t>
              </a:r>
              <a:endParaRPr lang="en-US" sz="2400">
                <a:latin typeface="Times New Roman" pitchFamily="18" charset="0"/>
                <a:cs typeface="Arial" pitchFamily="34" charset="0"/>
              </a:endParaRPr>
            </a:p>
          </p:txBody>
        </p:sp>
        <p:sp>
          <p:nvSpPr>
            <p:cNvPr id="109645" name="Rectangle 38"/>
            <p:cNvSpPr>
              <a:spLocks noChangeArrowheads="1"/>
            </p:cNvSpPr>
            <p:nvPr/>
          </p:nvSpPr>
          <p:spPr bwMode="auto">
            <a:xfrm>
              <a:off x="2096" y="2713"/>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Arial" pitchFamily="34" charset="0"/>
                  <a:cs typeface="Arial" pitchFamily="34" charset="0"/>
                </a:rPr>
                <a:t>….</a:t>
              </a:r>
              <a:endParaRPr lang="en-US" sz="2400">
                <a:latin typeface="Times New Roman" pitchFamily="18" charset="0"/>
                <a:cs typeface="Arial" pitchFamily="34" charset="0"/>
              </a:endParaRPr>
            </a:p>
          </p:txBody>
        </p:sp>
        <p:sp>
          <p:nvSpPr>
            <p:cNvPr id="109646" name="Rectangle 39"/>
            <p:cNvSpPr>
              <a:spLocks noChangeArrowheads="1"/>
            </p:cNvSpPr>
            <p:nvPr/>
          </p:nvSpPr>
          <p:spPr bwMode="auto">
            <a:xfrm>
              <a:off x="1791" y="2810"/>
              <a:ext cx="441"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Arial" pitchFamily="34" charset="0"/>
                  <a:cs typeface="Arial" pitchFamily="34" charset="0"/>
                </a:rPr>
                <a:t>       Sales…</a:t>
              </a:r>
              <a:endParaRPr lang="en-US" sz="2400">
                <a:latin typeface="Times New Roman" pitchFamily="18" charset="0"/>
                <a:cs typeface="Arial" pitchFamily="34" charset="0"/>
              </a:endParaRPr>
            </a:p>
          </p:txBody>
        </p:sp>
        <p:sp>
          <p:nvSpPr>
            <p:cNvPr id="109647" name="Rectangle 40"/>
            <p:cNvSpPr>
              <a:spLocks noChangeArrowheads="1"/>
            </p:cNvSpPr>
            <p:nvPr/>
          </p:nvSpPr>
          <p:spPr bwMode="auto">
            <a:xfrm>
              <a:off x="2338" y="2801"/>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   </a:t>
              </a:r>
              <a:endParaRPr lang="en-US" sz="2400">
                <a:latin typeface="Times New Roman" pitchFamily="18" charset="0"/>
                <a:cs typeface="Arial" pitchFamily="34" charset="0"/>
              </a:endParaRPr>
            </a:p>
          </p:txBody>
        </p:sp>
        <p:sp>
          <p:nvSpPr>
            <p:cNvPr id="109648" name="Freeform 41"/>
            <p:cNvSpPr>
              <a:spLocks noEditPoints="1"/>
            </p:cNvSpPr>
            <p:nvPr/>
          </p:nvSpPr>
          <p:spPr bwMode="auto">
            <a:xfrm>
              <a:off x="1760" y="2594"/>
              <a:ext cx="728" cy="400"/>
            </a:xfrm>
            <a:custGeom>
              <a:avLst/>
              <a:gdLst>
                <a:gd name="T0" fmla="*/ 85725 w 728"/>
                <a:gd name="T1" fmla="*/ 0 h 802"/>
                <a:gd name="T2" fmla="*/ 219075 w 728"/>
                <a:gd name="T3" fmla="*/ 0 h 802"/>
                <a:gd name="T4" fmla="*/ 280988 w 728"/>
                <a:gd name="T5" fmla="*/ 0 h 802"/>
                <a:gd name="T6" fmla="*/ 314325 w 728"/>
                <a:gd name="T7" fmla="*/ 0 h 802"/>
                <a:gd name="T8" fmla="*/ 388937 w 728"/>
                <a:gd name="T9" fmla="*/ 0 h 802"/>
                <a:gd name="T10" fmla="*/ 428625 w 728"/>
                <a:gd name="T11" fmla="*/ 0 h 802"/>
                <a:gd name="T12" fmla="*/ 441325 w 728"/>
                <a:gd name="T13" fmla="*/ 0 h 802"/>
                <a:gd name="T14" fmla="*/ 530225 w 728"/>
                <a:gd name="T15" fmla="*/ 0 h 802"/>
                <a:gd name="T16" fmla="*/ 573088 w 728"/>
                <a:gd name="T17" fmla="*/ 0 h 802"/>
                <a:gd name="T18" fmla="*/ 604837 w 728"/>
                <a:gd name="T19" fmla="*/ 0 h 802"/>
                <a:gd name="T20" fmla="*/ 690562 w 728"/>
                <a:gd name="T21" fmla="*/ 0 h 802"/>
                <a:gd name="T22" fmla="*/ 735012 w 728"/>
                <a:gd name="T23" fmla="*/ 0 h 802"/>
                <a:gd name="T24" fmla="*/ 776287 w 728"/>
                <a:gd name="T25" fmla="*/ 0 h 802"/>
                <a:gd name="T26" fmla="*/ 830263 w 728"/>
                <a:gd name="T27" fmla="*/ 0 h 802"/>
                <a:gd name="T28" fmla="*/ 847725 w 728"/>
                <a:gd name="T29" fmla="*/ 0 h 802"/>
                <a:gd name="T30" fmla="*/ 879475 w 728"/>
                <a:gd name="T31" fmla="*/ 0 h 802"/>
                <a:gd name="T32" fmla="*/ 962025 w 728"/>
                <a:gd name="T33" fmla="*/ 0 h 802"/>
                <a:gd name="T34" fmla="*/ 993775 w 728"/>
                <a:gd name="T35" fmla="*/ 0 h 802"/>
                <a:gd name="T36" fmla="*/ 1154113 w 728"/>
                <a:gd name="T37" fmla="*/ 0 h 802"/>
                <a:gd name="T38" fmla="*/ 1155700 w 728"/>
                <a:gd name="T39" fmla="*/ 0 h 802"/>
                <a:gd name="T40" fmla="*/ 0 w 728"/>
                <a:gd name="T41" fmla="*/ 0 h 802"/>
                <a:gd name="T42" fmla="*/ 0 w 728"/>
                <a:gd name="T43" fmla="*/ 0 h 802"/>
                <a:gd name="T44" fmla="*/ 17463 w 728"/>
                <a:gd name="T45" fmla="*/ 0 h 802"/>
                <a:gd name="T46" fmla="*/ 28575 w 728"/>
                <a:gd name="T47" fmla="*/ 0 h 802"/>
                <a:gd name="T48" fmla="*/ 1141413 w 728"/>
                <a:gd name="T49" fmla="*/ 0 h 802"/>
                <a:gd name="T50" fmla="*/ 1127125 w 728"/>
                <a:gd name="T51" fmla="*/ 0 h 802"/>
                <a:gd name="T52" fmla="*/ 1065213 w 728"/>
                <a:gd name="T53" fmla="*/ 0 h 802"/>
                <a:gd name="T54" fmla="*/ 993775 w 728"/>
                <a:gd name="T55" fmla="*/ 0 h 802"/>
                <a:gd name="T56" fmla="*/ 904875 w 728"/>
                <a:gd name="T57" fmla="*/ 0 h 802"/>
                <a:gd name="T58" fmla="*/ 876300 w 728"/>
                <a:gd name="T59" fmla="*/ 0 h 802"/>
                <a:gd name="T60" fmla="*/ 817563 w 728"/>
                <a:gd name="T61" fmla="*/ 0 h 802"/>
                <a:gd name="T62" fmla="*/ 798512 w 728"/>
                <a:gd name="T63" fmla="*/ 0 h 802"/>
                <a:gd name="T64" fmla="*/ 773112 w 728"/>
                <a:gd name="T65" fmla="*/ 0 h 802"/>
                <a:gd name="T66" fmla="*/ 673100 w 728"/>
                <a:gd name="T67" fmla="*/ 0 h 802"/>
                <a:gd name="T68" fmla="*/ 601662 w 728"/>
                <a:gd name="T69" fmla="*/ 0 h 802"/>
                <a:gd name="T70" fmla="*/ 579437 w 728"/>
                <a:gd name="T71" fmla="*/ 0 h 802"/>
                <a:gd name="T72" fmla="*/ 527050 w 728"/>
                <a:gd name="T73" fmla="*/ 0 h 802"/>
                <a:gd name="T74" fmla="*/ 484188 w 728"/>
                <a:gd name="T75" fmla="*/ 0 h 802"/>
                <a:gd name="T76" fmla="*/ 439738 w 728"/>
                <a:gd name="T77" fmla="*/ 0 h 802"/>
                <a:gd name="T78" fmla="*/ 404812 w 728"/>
                <a:gd name="T79" fmla="*/ 0 h 802"/>
                <a:gd name="T80" fmla="*/ 342900 w 728"/>
                <a:gd name="T81" fmla="*/ 0 h 802"/>
                <a:gd name="T82" fmla="*/ 277813 w 728"/>
                <a:gd name="T83" fmla="*/ 0 h 802"/>
                <a:gd name="T84" fmla="*/ 249238 w 728"/>
                <a:gd name="T85" fmla="*/ 0 h 802"/>
                <a:gd name="T86" fmla="*/ 161925 w 728"/>
                <a:gd name="T87" fmla="*/ 0 h 802"/>
                <a:gd name="T88" fmla="*/ 50800 w 728"/>
                <a:gd name="T89" fmla="*/ 0 h 8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28"/>
                <a:gd name="T136" fmla="*/ 0 h 802"/>
                <a:gd name="T137" fmla="*/ 728 w 728"/>
                <a:gd name="T138" fmla="*/ 802 h 80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28" h="802">
                  <a:moveTo>
                    <a:pt x="28" y="761"/>
                  </a:moveTo>
                  <a:lnTo>
                    <a:pt x="32" y="761"/>
                  </a:lnTo>
                  <a:lnTo>
                    <a:pt x="54" y="769"/>
                  </a:lnTo>
                  <a:lnTo>
                    <a:pt x="99" y="782"/>
                  </a:lnTo>
                  <a:lnTo>
                    <a:pt x="119" y="788"/>
                  </a:lnTo>
                  <a:lnTo>
                    <a:pt x="138" y="792"/>
                  </a:lnTo>
                  <a:lnTo>
                    <a:pt x="157" y="796"/>
                  </a:lnTo>
                  <a:lnTo>
                    <a:pt x="174" y="800"/>
                  </a:lnTo>
                  <a:lnTo>
                    <a:pt x="177" y="800"/>
                  </a:lnTo>
                  <a:lnTo>
                    <a:pt x="175" y="802"/>
                  </a:lnTo>
                  <a:lnTo>
                    <a:pt x="186" y="800"/>
                  </a:lnTo>
                  <a:lnTo>
                    <a:pt x="198" y="800"/>
                  </a:lnTo>
                  <a:lnTo>
                    <a:pt x="216" y="800"/>
                  </a:lnTo>
                  <a:lnTo>
                    <a:pt x="232" y="798"/>
                  </a:lnTo>
                  <a:lnTo>
                    <a:pt x="245" y="796"/>
                  </a:lnTo>
                  <a:lnTo>
                    <a:pt x="255" y="796"/>
                  </a:lnTo>
                  <a:lnTo>
                    <a:pt x="263" y="794"/>
                  </a:lnTo>
                  <a:lnTo>
                    <a:pt x="270" y="792"/>
                  </a:lnTo>
                  <a:lnTo>
                    <a:pt x="278" y="792"/>
                  </a:lnTo>
                  <a:lnTo>
                    <a:pt x="279" y="790"/>
                  </a:lnTo>
                  <a:lnTo>
                    <a:pt x="278" y="792"/>
                  </a:lnTo>
                  <a:lnTo>
                    <a:pt x="305" y="782"/>
                  </a:lnTo>
                  <a:lnTo>
                    <a:pt x="319" y="778"/>
                  </a:lnTo>
                  <a:lnTo>
                    <a:pt x="334" y="772"/>
                  </a:lnTo>
                  <a:lnTo>
                    <a:pt x="336" y="772"/>
                  </a:lnTo>
                  <a:lnTo>
                    <a:pt x="334" y="772"/>
                  </a:lnTo>
                  <a:lnTo>
                    <a:pt x="361" y="761"/>
                  </a:lnTo>
                  <a:lnTo>
                    <a:pt x="373" y="755"/>
                  </a:lnTo>
                  <a:lnTo>
                    <a:pt x="384" y="747"/>
                  </a:lnTo>
                  <a:lnTo>
                    <a:pt x="381" y="731"/>
                  </a:lnTo>
                  <a:lnTo>
                    <a:pt x="383" y="747"/>
                  </a:lnTo>
                  <a:lnTo>
                    <a:pt x="410" y="735"/>
                  </a:lnTo>
                  <a:lnTo>
                    <a:pt x="435" y="721"/>
                  </a:lnTo>
                  <a:lnTo>
                    <a:pt x="432" y="706"/>
                  </a:lnTo>
                  <a:lnTo>
                    <a:pt x="434" y="721"/>
                  </a:lnTo>
                  <a:lnTo>
                    <a:pt x="463" y="710"/>
                  </a:lnTo>
                  <a:lnTo>
                    <a:pt x="490" y="696"/>
                  </a:lnTo>
                  <a:lnTo>
                    <a:pt x="488" y="680"/>
                  </a:lnTo>
                  <a:lnTo>
                    <a:pt x="489" y="696"/>
                  </a:lnTo>
                  <a:lnTo>
                    <a:pt x="503" y="692"/>
                  </a:lnTo>
                  <a:lnTo>
                    <a:pt x="507" y="690"/>
                  </a:lnTo>
                  <a:lnTo>
                    <a:pt x="523" y="684"/>
                  </a:lnTo>
                  <a:lnTo>
                    <a:pt x="539" y="676"/>
                  </a:lnTo>
                  <a:lnTo>
                    <a:pt x="534" y="660"/>
                  </a:lnTo>
                  <a:lnTo>
                    <a:pt x="534" y="676"/>
                  </a:lnTo>
                  <a:lnTo>
                    <a:pt x="554" y="672"/>
                  </a:lnTo>
                  <a:lnTo>
                    <a:pt x="553" y="655"/>
                  </a:lnTo>
                  <a:lnTo>
                    <a:pt x="554" y="672"/>
                  </a:lnTo>
                  <a:lnTo>
                    <a:pt x="570" y="668"/>
                  </a:lnTo>
                  <a:lnTo>
                    <a:pt x="588" y="662"/>
                  </a:lnTo>
                  <a:lnTo>
                    <a:pt x="606" y="659"/>
                  </a:lnTo>
                  <a:lnTo>
                    <a:pt x="627" y="655"/>
                  </a:lnTo>
                  <a:lnTo>
                    <a:pt x="626" y="637"/>
                  </a:lnTo>
                  <a:lnTo>
                    <a:pt x="626" y="655"/>
                  </a:lnTo>
                  <a:lnTo>
                    <a:pt x="671" y="653"/>
                  </a:lnTo>
                  <a:lnTo>
                    <a:pt x="719" y="651"/>
                  </a:lnTo>
                  <a:lnTo>
                    <a:pt x="727" y="649"/>
                  </a:lnTo>
                  <a:lnTo>
                    <a:pt x="728" y="633"/>
                  </a:lnTo>
                  <a:lnTo>
                    <a:pt x="728" y="16"/>
                  </a:lnTo>
                  <a:lnTo>
                    <a:pt x="728" y="0"/>
                  </a:lnTo>
                  <a:lnTo>
                    <a:pt x="719" y="0"/>
                  </a:lnTo>
                  <a:lnTo>
                    <a:pt x="9" y="0"/>
                  </a:lnTo>
                  <a:lnTo>
                    <a:pt x="0" y="0"/>
                  </a:lnTo>
                  <a:lnTo>
                    <a:pt x="0" y="16"/>
                  </a:lnTo>
                  <a:lnTo>
                    <a:pt x="0" y="735"/>
                  </a:lnTo>
                  <a:lnTo>
                    <a:pt x="0" y="749"/>
                  </a:lnTo>
                  <a:lnTo>
                    <a:pt x="6" y="751"/>
                  </a:lnTo>
                  <a:lnTo>
                    <a:pt x="28" y="761"/>
                  </a:lnTo>
                  <a:close/>
                  <a:moveTo>
                    <a:pt x="11" y="719"/>
                  </a:moveTo>
                  <a:lnTo>
                    <a:pt x="9" y="735"/>
                  </a:lnTo>
                  <a:lnTo>
                    <a:pt x="18" y="735"/>
                  </a:lnTo>
                  <a:lnTo>
                    <a:pt x="18" y="16"/>
                  </a:lnTo>
                  <a:lnTo>
                    <a:pt x="9" y="16"/>
                  </a:lnTo>
                  <a:lnTo>
                    <a:pt x="9" y="34"/>
                  </a:lnTo>
                  <a:lnTo>
                    <a:pt x="719" y="34"/>
                  </a:lnTo>
                  <a:lnTo>
                    <a:pt x="719" y="16"/>
                  </a:lnTo>
                  <a:lnTo>
                    <a:pt x="710" y="16"/>
                  </a:lnTo>
                  <a:lnTo>
                    <a:pt x="710" y="633"/>
                  </a:lnTo>
                  <a:lnTo>
                    <a:pt x="719" y="633"/>
                  </a:lnTo>
                  <a:lnTo>
                    <a:pt x="719" y="617"/>
                  </a:lnTo>
                  <a:lnTo>
                    <a:pt x="671" y="619"/>
                  </a:lnTo>
                  <a:lnTo>
                    <a:pt x="626" y="621"/>
                  </a:lnTo>
                  <a:lnTo>
                    <a:pt x="625" y="621"/>
                  </a:lnTo>
                  <a:lnTo>
                    <a:pt x="626" y="621"/>
                  </a:lnTo>
                  <a:lnTo>
                    <a:pt x="606" y="625"/>
                  </a:lnTo>
                  <a:lnTo>
                    <a:pt x="588" y="629"/>
                  </a:lnTo>
                  <a:lnTo>
                    <a:pt x="570" y="635"/>
                  </a:lnTo>
                  <a:lnTo>
                    <a:pt x="553" y="639"/>
                  </a:lnTo>
                  <a:lnTo>
                    <a:pt x="550" y="639"/>
                  </a:lnTo>
                  <a:lnTo>
                    <a:pt x="552" y="639"/>
                  </a:lnTo>
                  <a:lnTo>
                    <a:pt x="534" y="643"/>
                  </a:lnTo>
                  <a:lnTo>
                    <a:pt x="531" y="645"/>
                  </a:lnTo>
                  <a:lnTo>
                    <a:pt x="515" y="653"/>
                  </a:lnTo>
                  <a:lnTo>
                    <a:pt x="499" y="659"/>
                  </a:lnTo>
                  <a:lnTo>
                    <a:pt x="503" y="674"/>
                  </a:lnTo>
                  <a:lnTo>
                    <a:pt x="503" y="659"/>
                  </a:lnTo>
                  <a:lnTo>
                    <a:pt x="487" y="664"/>
                  </a:lnTo>
                  <a:lnTo>
                    <a:pt x="483" y="666"/>
                  </a:lnTo>
                  <a:lnTo>
                    <a:pt x="487" y="664"/>
                  </a:lnTo>
                  <a:lnTo>
                    <a:pt x="456" y="678"/>
                  </a:lnTo>
                  <a:lnTo>
                    <a:pt x="430" y="690"/>
                  </a:lnTo>
                  <a:lnTo>
                    <a:pt x="424" y="694"/>
                  </a:lnTo>
                  <a:lnTo>
                    <a:pt x="430" y="690"/>
                  </a:lnTo>
                  <a:lnTo>
                    <a:pt x="402" y="704"/>
                  </a:lnTo>
                  <a:lnTo>
                    <a:pt x="379" y="715"/>
                  </a:lnTo>
                  <a:lnTo>
                    <a:pt x="375" y="717"/>
                  </a:lnTo>
                  <a:lnTo>
                    <a:pt x="378" y="715"/>
                  </a:lnTo>
                  <a:lnTo>
                    <a:pt x="365" y="723"/>
                  </a:lnTo>
                  <a:lnTo>
                    <a:pt x="354" y="729"/>
                  </a:lnTo>
                  <a:lnTo>
                    <a:pt x="330" y="741"/>
                  </a:lnTo>
                  <a:lnTo>
                    <a:pt x="332" y="757"/>
                  </a:lnTo>
                  <a:lnTo>
                    <a:pt x="331" y="741"/>
                  </a:lnTo>
                  <a:lnTo>
                    <a:pt x="319" y="745"/>
                  </a:lnTo>
                  <a:lnTo>
                    <a:pt x="305" y="749"/>
                  </a:lnTo>
                  <a:lnTo>
                    <a:pt x="276" y="759"/>
                  </a:lnTo>
                  <a:lnTo>
                    <a:pt x="277" y="774"/>
                  </a:lnTo>
                  <a:lnTo>
                    <a:pt x="277" y="759"/>
                  </a:lnTo>
                  <a:lnTo>
                    <a:pt x="270" y="759"/>
                  </a:lnTo>
                  <a:lnTo>
                    <a:pt x="263" y="761"/>
                  </a:lnTo>
                  <a:lnTo>
                    <a:pt x="255" y="763"/>
                  </a:lnTo>
                  <a:lnTo>
                    <a:pt x="245" y="763"/>
                  </a:lnTo>
                  <a:lnTo>
                    <a:pt x="232" y="765"/>
                  </a:lnTo>
                  <a:lnTo>
                    <a:pt x="216" y="767"/>
                  </a:lnTo>
                  <a:lnTo>
                    <a:pt x="198" y="767"/>
                  </a:lnTo>
                  <a:lnTo>
                    <a:pt x="186" y="767"/>
                  </a:lnTo>
                  <a:lnTo>
                    <a:pt x="175" y="769"/>
                  </a:lnTo>
                  <a:lnTo>
                    <a:pt x="175" y="784"/>
                  </a:lnTo>
                  <a:lnTo>
                    <a:pt x="177" y="769"/>
                  </a:lnTo>
                  <a:lnTo>
                    <a:pt x="157" y="763"/>
                  </a:lnTo>
                  <a:lnTo>
                    <a:pt x="138" y="759"/>
                  </a:lnTo>
                  <a:lnTo>
                    <a:pt x="119" y="755"/>
                  </a:lnTo>
                  <a:lnTo>
                    <a:pt x="102" y="751"/>
                  </a:lnTo>
                  <a:lnTo>
                    <a:pt x="54" y="735"/>
                  </a:lnTo>
                  <a:lnTo>
                    <a:pt x="32" y="727"/>
                  </a:lnTo>
                  <a:lnTo>
                    <a:pt x="32" y="745"/>
                  </a:lnTo>
                  <a:lnTo>
                    <a:pt x="35" y="729"/>
                  </a:lnTo>
                  <a:lnTo>
                    <a:pt x="11" y="7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49" name="Rectangle 42"/>
            <p:cNvSpPr>
              <a:spLocks noChangeArrowheads="1"/>
            </p:cNvSpPr>
            <p:nvPr/>
          </p:nvSpPr>
          <p:spPr bwMode="auto">
            <a:xfrm>
              <a:off x="1768" y="3225"/>
              <a:ext cx="786"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50" name="Rectangle 43"/>
            <p:cNvSpPr>
              <a:spLocks noChangeArrowheads="1"/>
            </p:cNvSpPr>
            <p:nvPr/>
          </p:nvSpPr>
          <p:spPr bwMode="auto">
            <a:xfrm>
              <a:off x="1831" y="3253"/>
              <a:ext cx="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   </a:t>
              </a:r>
              <a:endParaRPr lang="en-US" sz="2400">
                <a:latin typeface="Times New Roman" pitchFamily="18" charset="0"/>
                <a:cs typeface="Arial" pitchFamily="34" charset="0"/>
              </a:endParaRPr>
            </a:p>
          </p:txBody>
        </p:sp>
        <p:sp>
          <p:nvSpPr>
            <p:cNvPr id="109651" name="Rectangle 44"/>
            <p:cNvSpPr>
              <a:spLocks noChangeArrowheads="1"/>
            </p:cNvSpPr>
            <p:nvPr/>
          </p:nvSpPr>
          <p:spPr bwMode="auto">
            <a:xfrm>
              <a:off x="1913" y="3253"/>
              <a:ext cx="48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100">
                  <a:solidFill>
                    <a:srgbClr val="000000"/>
                  </a:solidFill>
                  <a:latin typeface="Arial" pitchFamily="34" charset="0"/>
                  <a:cs typeface="Arial" pitchFamily="34" charset="0"/>
                </a:rPr>
                <a:t>Ledger        </a:t>
              </a:r>
              <a:endParaRPr lang="en-US" sz="2400">
                <a:latin typeface="Times New Roman" pitchFamily="18" charset="0"/>
                <a:cs typeface="Arial" pitchFamily="34" charset="0"/>
              </a:endParaRPr>
            </a:p>
          </p:txBody>
        </p:sp>
        <p:sp>
          <p:nvSpPr>
            <p:cNvPr id="109652" name="Rectangle 45"/>
            <p:cNvSpPr>
              <a:spLocks noChangeArrowheads="1"/>
            </p:cNvSpPr>
            <p:nvPr/>
          </p:nvSpPr>
          <p:spPr bwMode="auto">
            <a:xfrm>
              <a:off x="2455" y="3278"/>
              <a:ext cx="1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800">
                  <a:solidFill>
                    <a:srgbClr val="000000"/>
                  </a:solidFill>
                  <a:latin typeface="Arial" pitchFamily="34" charset="0"/>
                  <a:cs typeface="Arial" pitchFamily="34" charset="0"/>
                </a:rPr>
                <a:t>.</a:t>
              </a:r>
              <a:endParaRPr lang="en-US" sz="2400">
                <a:latin typeface="Times New Roman" pitchFamily="18" charset="0"/>
                <a:cs typeface="Arial" pitchFamily="34" charset="0"/>
              </a:endParaRPr>
            </a:p>
          </p:txBody>
        </p:sp>
        <p:sp>
          <p:nvSpPr>
            <p:cNvPr id="109653" name="Rectangle 46"/>
            <p:cNvSpPr>
              <a:spLocks noChangeArrowheads="1"/>
            </p:cNvSpPr>
            <p:nvPr/>
          </p:nvSpPr>
          <p:spPr bwMode="auto">
            <a:xfrm>
              <a:off x="1831" y="3347"/>
              <a:ext cx="643"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54" name="Rectangle 47"/>
            <p:cNvSpPr>
              <a:spLocks noChangeArrowheads="1"/>
            </p:cNvSpPr>
            <p:nvPr/>
          </p:nvSpPr>
          <p:spPr bwMode="auto">
            <a:xfrm>
              <a:off x="1831" y="3357"/>
              <a:ext cx="627"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2900">
                  <a:solidFill>
                    <a:srgbClr val="000000"/>
                  </a:solidFill>
                  <a:latin typeface="Monotype Sorts" pitchFamily="2" charset="2"/>
                  <a:cs typeface="Arial" pitchFamily="34" charset="0"/>
                </a:rPr>
                <a:t>ooo</a:t>
              </a:r>
              <a:endParaRPr lang="en-US" sz="2400">
                <a:latin typeface="Times New Roman" pitchFamily="18" charset="0"/>
                <a:cs typeface="Arial" pitchFamily="34" charset="0"/>
              </a:endParaRPr>
            </a:p>
          </p:txBody>
        </p:sp>
        <p:sp>
          <p:nvSpPr>
            <p:cNvPr id="109655" name="Freeform 48"/>
            <p:cNvSpPr>
              <a:spLocks noEditPoints="1"/>
            </p:cNvSpPr>
            <p:nvPr/>
          </p:nvSpPr>
          <p:spPr bwMode="auto">
            <a:xfrm>
              <a:off x="1799" y="3238"/>
              <a:ext cx="730" cy="402"/>
            </a:xfrm>
            <a:custGeom>
              <a:avLst/>
              <a:gdLst>
                <a:gd name="T0" fmla="*/ 88900 w 730"/>
                <a:gd name="T1" fmla="*/ 1 h 804"/>
                <a:gd name="T2" fmla="*/ 192087 w 730"/>
                <a:gd name="T3" fmla="*/ 1 h 804"/>
                <a:gd name="T4" fmla="*/ 277813 w 730"/>
                <a:gd name="T5" fmla="*/ 1 h 804"/>
                <a:gd name="T6" fmla="*/ 298450 w 730"/>
                <a:gd name="T7" fmla="*/ 1 h 804"/>
                <a:gd name="T8" fmla="*/ 371475 w 730"/>
                <a:gd name="T9" fmla="*/ 1 h 804"/>
                <a:gd name="T10" fmla="*/ 417513 w 730"/>
                <a:gd name="T11" fmla="*/ 1 h 804"/>
                <a:gd name="T12" fmla="*/ 434975 w 730"/>
                <a:gd name="T13" fmla="*/ 1 h 804"/>
                <a:gd name="T14" fmla="*/ 509588 w 730"/>
                <a:gd name="T15" fmla="*/ 1 h 804"/>
                <a:gd name="T16" fmla="*/ 533400 w 730"/>
                <a:gd name="T17" fmla="*/ 1 h 804"/>
                <a:gd name="T18" fmla="*/ 611187 w 730"/>
                <a:gd name="T19" fmla="*/ 1 h 804"/>
                <a:gd name="T20" fmla="*/ 646112 w 730"/>
                <a:gd name="T21" fmla="*/ 1 h 804"/>
                <a:gd name="T22" fmla="*/ 687387 w 730"/>
                <a:gd name="T23" fmla="*/ 1 h 804"/>
                <a:gd name="T24" fmla="*/ 758825 w 730"/>
                <a:gd name="T25" fmla="*/ 1 h 804"/>
                <a:gd name="T26" fmla="*/ 804862 w 730"/>
                <a:gd name="T27" fmla="*/ 1 h 804"/>
                <a:gd name="T28" fmla="*/ 849313 w 730"/>
                <a:gd name="T29" fmla="*/ 1 h 804"/>
                <a:gd name="T30" fmla="*/ 877888 w 730"/>
                <a:gd name="T31" fmla="*/ 1 h 804"/>
                <a:gd name="T32" fmla="*/ 935038 w 730"/>
                <a:gd name="T33" fmla="*/ 1 h 804"/>
                <a:gd name="T34" fmla="*/ 993775 w 730"/>
                <a:gd name="T35" fmla="*/ 1 h 804"/>
                <a:gd name="T36" fmla="*/ 1104900 w 730"/>
                <a:gd name="T37" fmla="*/ 1 h 804"/>
                <a:gd name="T38" fmla="*/ 1158875 w 730"/>
                <a:gd name="T39" fmla="*/ 1 h 804"/>
                <a:gd name="T40" fmla="*/ 1143000 w 730"/>
                <a:gd name="T41" fmla="*/ 0 h 804"/>
                <a:gd name="T42" fmla="*/ 0 w 730"/>
                <a:gd name="T43" fmla="*/ 1 h 804"/>
                <a:gd name="T44" fmla="*/ 11112 w 730"/>
                <a:gd name="T45" fmla="*/ 1 h 804"/>
                <a:gd name="T46" fmla="*/ 14288 w 730"/>
                <a:gd name="T47" fmla="*/ 1 h 804"/>
                <a:gd name="T48" fmla="*/ 14288 w 730"/>
                <a:gd name="T49" fmla="*/ 1 h 804"/>
                <a:gd name="T50" fmla="*/ 1143000 w 730"/>
                <a:gd name="T51" fmla="*/ 1 h 804"/>
                <a:gd name="T52" fmla="*/ 1143000 w 730"/>
                <a:gd name="T53" fmla="*/ 1 h 804"/>
                <a:gd name="T54" fmla="*/ 1065213 w 730"/>
                <a:gd name="T55" fmla="*/ 1 h 804"/>
                <a:gd name="T56" fmla="*/ 993775 w 730"/>
                <a:gd name="T57" fmla="*/ 1 h 804"/>
                <a:gd name="T58" fmla="*/ 906463 w 730"/>
                <a:gd name="T59" fmla="*/ 1 h 804"/>
                <a:gd name="T60" fmla="*/ 876300 w 730"/>
                <a:gd name="T61" fmla="*/ 1 h 804"/>
                <a:gd name="T62" fmla="*/ 819150 w 730"/>
                <a:gd name="T63" fmla="*/ 1 h 804"/>
                <a:gd name="T64" fmla="*/ 800100 w 730"/>
                <a:gd name="T65" fmla="*/ 1 h 804"/>
                <a:gd name="T66" fmla="*/ 725487 w 730"/>
                <a:gd name="T67" fmla="*/ 1 h 804"/>
                <a:gd name="T68" fmla="*/ 681037 w 730"/>
                <a:gd name="T69" fmla="*/ 1 h 804"/>
                <a:gd name="T70" fmla="*/ 646112 w 730"/>
                <a:gd name="T71" fmla="*/ 1 h 804"/>
                <a:gd name="T72" fmla="*/ 600075 w 730"/>
                <a:gd name="T73" fmla="*/ 1 h 804"/>
                <a:gd name="T74" fmla="*/ 527050 w 730"/>
                <a:gd name="T75" fmla="*/ 1 h 804"/>
                <a:gd name="T76" fmla="*/ 509588 w 730"/>
                <a:gd name="T77" fmla="*/ 1 h 804"/>
                <a:gd name="T78" fmla="*/ 439738 w 730"/>
                <a:gd name="T79" fmla="*/ 1 h 804"/>
                <a:gd name="T80" fmla="*/ 417513 w 730"/>
                <a:gd name="T81" fmla="*/ 1 h 804"/>
                <a:gd name="T82" fmla="*/ 371475 w 730"/>
                <a:gd name="T83" fmla="*/ 1 h 804"/>
                <a:gd name="T84" fmla="*/ 298450 w 730"/>
                <a:gd name="T85" fmla="*/ 1 h 804"/>
                <a:gd name="T86" fmla="*/ 282575 w 730"/>
                <a:gd name="T87" fmla="*/ 1 h 804"/>
                <a:gd name="T88" fmla="*/ 192087 w 730"/>
                <a:gd name="T89" fmla="*/ 1 h 804"/>
                <a:gd name="T90" fmla="*/ 165100 w 730"/>
                <a:gd name="T91" fmla="*/ 1 h 804"/>
                <a:gd name="T92" fmla="*/ 50800 w 730"/>
                <a:gd name="T93" fmla="*/ 1 h 8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30"/>
                <a:gd name="T142" fmla="*/ 0 h 804"/>
                <a:gd name="T143" fmla="*/ 730 w 730"/>
                <a:gd name="T144" fmla="*/ 804 h 8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30" h="804">
                  <a:moveTo>
                    <a:pt x="29" y="760"/>
                  </a:moveTo>
                  <a:lnTo>
                    <a:pt x="32" y="760"/>
                  </a:lnTo>
                  <a:lnTo>
                    <a:pt x="56" y="768"/>
                  </a:lnTo>
                  <a:lnTo>
                    <a:pt x="101" y="782"/>
                  </a:lnTo>
                  <a:lnTo>
                    <a:pt x="118" y="788"/>
                  </a:lnTo>
                  <a:lnTo>
                    <a:pt x="121" y="790"/>
                  </a:lnTo>
                  <a:lnTo>
                    <a:pt x="140" y="794"/>
                  </a:lnTo>
                  <a:lnTo>
                    <a:pt x="158" y="798"/>
                  </a:lnTo>
                  <a:lnTo>
                    <a:pt x="175" y="802"/>
                  </a:lnTo>
                  <a:lnTo>
                    <a:pt x="178" y="802"/>
                  </a:lnTo>
                  <a:lnTo>
                    <a:pt x="176" y="804"/>
                  </a:lnTo>
                  <a:lnTo>
                    <a:pt x="188" y="802"/>
                  </a:lnTo>
                  <a:lnTo>
                    <a:pt x="200" y="802"/>
                  </a:lnTo>
                  <a:lnTo>
                    <a:pt x="218" y="802"/>
                  </a:lnTo>
                  <a:lnTo>
                    <a:pt x="234" y="800"/>
                  </a:lnTo>
                  <a:lnTo>
                    <a:pt x="245" y="798"/>
                  </a:lnTo>
                  <a:lnTo>
                    <a:pt x="256" y="798"/>
                  </a:lnTo>
                  <a:lnTo>
                    <a:pt x="263" y="796"/>
                  </a:lnTo>
                  <a:lnTo>
                    <a:pt x="271" y="794"/>
                  </a:lnTo>
                  <a:lnTo>
                    <a:pt x="278" y="794"/>
                  </a:lnTo>
                  <a:lnTo>
                    <a:pt x="274" y="794"/>
                  </a:lnTo>
                  <a:lnTo>
                    <a:pt x="279" y="792"/>
                  </a:lnTo>
                  <a:lnTo>
                    <a:pt x="306" y="784"/>
                  </a:lnTo>
                  <a:lnTo>
                    <a:pt x="321" y="778"/>
                  </a:lnTo>
                  <a:lnTo>
                    <a:pt x="336" y="772"/>
                  </a:lnTo>
                  <a:lnTo>
                    <a:pt x="338" y="772"/>
                  </a:lnTo>
                  <a:lnTo>
                    <a:pt x="336" y="772"/>
                  </a:lnTo>
                  <a:lnTo>
                    <a:pt x="361" y="760"/>
                  </a:lnTo>
                  <a:lnTo>
                    <a:pt x="373" y="754"/>
                  </a:lnTo>
                  <a:lnTo>
                    <a:pt x="385" y="747"/>
                  </a:lnTo>
                  <a:lnTo>
                    <a:pt x="382" y="731"/>
                  </a:lnTo>
                  <a:lnTo>
                    <a:pt x="384" y="747"/>
                  </a:lnTo>
                  <a:lnTo>
                    <a:pt x="407" y="737"/>
                  </a:lnTo>
                  <a:lnTo>
                    <a:pt x="411" y="737"/>
                  </a:lnTo>
                  <a:lnTo>
                    <a:pt x="436" y="721"/>
                  </a:lnTo>
                  <a:lnTo>
                    <a:pt x="433" y="705"/>
                  </a:lnTo>
                  <a:lnTo>
                    <a:pt x="435" y="721"/>
                  </a:lnTo>
                  <a:lnTo>
                    <a:pt x="465" y="709"/>
                  </a:lnTo>
                  <a:lnTo>
                    <a:pt x="478" y="701"/>
                  </a:lnTo>
                  <a:lnTo>
                    <a:pt x="491" y="695"/>
                  </a:lnTo>
                  <a:lnTo>
                    <a:pt x="504" y="692"/>
                  </a:lnTo>
                  <a:lnTo>
                    <a:pt x="507" y="690"/>
                  </a:lnTo>
                  <a:lnTo>
                    <a:pt x="523" y="684"/>
                  </a:lnTo>
                  <a:lnTo>
                    <a:pt x="539" y="678"/>
                  </a:lnTo>
                  <a:lnTo>
                    <a:pt x="535" y="662"/>
                  </a:lnTo>
                  <a:lnTo>
                    <a:pt x="535" y="678"/>
                  </a:lnTo>
                  <a:lnTo>
                    <a:pt x="554" y="674"/>
                  </a:lnTo>
                  <a:lnTo>
                    <a:pt x="553" y="656"/>
                  </a:lnTo>
                  <a:lnTo>
                    <a:pt x="554" y="674"/>
                  </a:lnTo>
                  <a:lnTo>
                    <a:pt x="571" y="668"/>
                  </a:lnTo>
                  <a:lnTo>
                    <a:pt x="589" y="664"/>
                  </a:lnTo>
                  <a:lnTo>
                    <a:pt x="607" y="658"/>
                  </a:lnTo>
                  <a:lnTo>
                    <a:pt x="627" y="654"/>
                  </a:lnTo>
                  <a:lnTo>
                    <a:pt x="626" y="637"/>
                  </a:lnTo>
                  <a:lnTo>
                    <a:pt x="626" y="654"/>
                  </a:lnTo>
                  <a:lnTo>
                    <a:pt x="671" y="652"/>
                  </a:lnTo>
                  <a:lnTo>
                    <a:pt x="696" y="650"/>
                  </a:lnTo>
                  <a:lnTo>
                    <a:pt x="720" y="650"/>
                  </a:lnTo>
                  <a:lnTo>
                    <a:pt x="729" y="648"/>
                  </a:lnTo>
                  <a:lnTo>
                    <a:pt x="730" y="633"/>
                  </a:lnTo>
                  <a:lnTo>
                    <a:pt x="730" y="16"/>
                  </a:lnTo>
                  <a:lnTo>
                    <a:pt x="730" y="0"/>
                  </a:lnTo>
                  <a:lnTo>
                    <a:pt x="720" y="0"/>
                  </a:lnTo>
                  <a:lnTo>
                    <a:pt x="9" y="0"/>
                  </a:lnTo>
                  <a:lnTo>
                    <a:pt x="0" y="0"/>
                  </a:lnTo>
                  <a:lnTo>
                    <a:pt x="0" y="16"/>
                  </a:lnTo>
                  <a:lnTo>
                    <a:pt x="0" y="735"/>
                  </a:lnTo>
                  <a:lnTo>
                    <a:pt x="0" y="748"/>
                  </a:lnTo>
                  <a:lnTo>
                    <a:pt x="7" y="750"/>
                  </a:lnTo>
                  <a:lnTo>
                    <a:pt x="29" y="760"/>
                  </a:lnTo>
                  <a:close/>
                  <a:moveTo>
                    <a:pt x="11" y="719"/>
                  </a:moveTo>
                  <a:lnTo>
                    <a:pt x="9" y="735"/>
                  </a:lnTo>
                  <a:lnTo>
                    <a:pt x="19" y="735"/>
                  </a:lnTo>
                  <a:lnTo>
                    <a:pt x="19" y="16"/>
                  </a:lnTo>
                  <a:lnTo>
                    <a:pt x="9" y="16"/>
                  </a:lnTo>
                  <a:lnTo>
                    <a:pt x="9" y="33"/>
                  </a:lnTo>
                  <a:lnTo>
                    <a:pt x="720" y="33"/>
                  </a:lnTo>
                  <a:lnTo>
                    <a:pt x="720" y="16"/>
                  </a:lnTo>
                  <a:lnTo>
                    <a:pt x="712" y="16"/>
                  </a:lnTo>
                  <a:lnTo>
                    <a:pt x="712" y="633"/>
                  </a:lnTo>
                  <a:lnTo>
                    <a:pt x="720" y="633"/>
                  </a:lnTo>
                  <a:lnTo>
                    <a:pt x="720" y="617"/>
                  </a:lnTo>
                  <a:lnTo>
                    <a:pt x="696" y="617"/>
                  </a:lnTo>
                  <a:lnTo>
                    <a:pt x="671" y="619"/>
                  </a:lnTo>
                  <a:lnTo>
                    <a:pt x="626" y="621"/>
                  </a:lnTo>
                  <a:lnTo>
                    <a:pt x="625" y="621"/>
                  </a:lnTo>
                  <a:lnTo>
                    <a:pt x="626" y="621"/>
                  </a:lnTo>
                  <a:lnTo>
                    <a:pt x="607" y="625"/>
                  </a:lnTo>
                  <a:lnTo>
                    <a:pt x="589" y="631"/>
                  </a:lnTo>
                  <a:lnTo>
                    <a:pt x="571" y="635"/>
                  </a:lnTo>
                  <a:lnTo>
                    <a:pt x="553" y="640"/>
                  </a:lnTo>
                  <a:lnTo>
                    <a:pt x="551" y="640"/>
                  </a:lnTo>
                  <a:lnTo>
                    <a:pt x="552" y="640"/>
                  </a:lnTo>
                  <a:lnTo>
                    <a:pt x="535" y="644"/>
                  </a:lnTo>
                  <a:lnTo>
                    <a:pt x="532" y="646"/>
                  </a:lnTo>
                  <a:lnTo>
                    <a:pt x="516" y="652"/>
                  </a:lnTo>
                  <a:lnTo>
                    <a:pt x="500" y="658"/>
                  </a:lnTo>
                  <a:lnTo>
                    <a:pt x="504" y="674"/>
                  </a:lnTo>
                  <a:lnTo>
                    <a:pt x="504" y="658"/>
                  </a:lnTo>
                  <a:lnTo>
                    <a:pt x="488" y="664"/>
                  </a:lnTo>
                  <a:lnTo>
                    <a:pt x="471" y="670"/>
                  </a:lnTo>
                  <a:lnTo>
                    <a:pt x="457" y="678"/>
                  </a:lnTo>
                  <a:lnTo>
                    <a:pt x="432" y="690"/>
                  </a:lnTo>
                  <a:lnTo>
                    <a:pt x="424" y="693"/>
                  </a:lnTo>
                  <a:lnTo>
                    <a:pt x="429" y="690"/>
                  </a:lnTo>
                  <a:lnTo>
                    <a:pt x="404" y="705"/>
                  </a:lnTo>
                  <a:lnTo>
                    <a:pt x="407" y="721"/>
                  </a:lnTo>
                  <a:lnTo>
                    <a:pt x="407" y="703"/>
                  </a:lnTo>
                  <a:lnTo>
                    <a:pt x="381" y="715"/>
                  </a:lnTo>
                  <a:lnTo>
                    <a:pt x="375" y="717"/>
                  </a:lnTo>
                  <a:lnTo>
                    <a:pt x="378" y="715"/>
                  </a:lnTo>
                  <a:lnTo>
                    <a:pt x="366" y="723"/>
                  </a:lnTo>
                  <a:lnTo>
                    <a:pt x="354" y="729"/>
                  </a:lnTo>
                  <a:lnTo>
                    <a:pt x="332" y="741"/>
                  </a:lnTo>
                  <a:lnTo>
                    <a:pt x="334" y="756"/>
                  </a:lnTo>
                  <a:lnTo>
                    <a:pt x="333" y="741"/>
                  </a:lnTo>
                  <a:lnTo>
                    <a:pt x="321" y="745"/>
                  </a:lnTo>
                  <a:lnTo>
                    <a:pt x="306" y="750"/>
                  </a:lnTo>
                  <a:lnTo>
                    <a:pt x="276" y="760"/>
                  </a:lnTo>
                  <a:lnTo>
                    <a:pt x="277" y="776"/>
                  </a:lnTo>
                  <a:lnTo>
                    <a:pt x="277" y="760"/>
                  </a:lnTo>
                  <a:lnTo>
                    <a:pt x="271" y="760"/>
                  </a:lnTo>
                  <a:lnTo>
                    <a:pt x="263" y="762"/>
                  </a:lnTo>
                  <a:lnTo>
                    <a:pt x="256" y="764"/>
                  </a:lnTo>
                  <a:lnTo>
                    <a:pt x="245" y="764"/>
                  </a:lnTo>
                  <a:lnTo>
                    <a:pt x="234" y="766"/>
                  </a:lnTo>
                  <a:lnTo>
                    <a:pt x="218" y="768"/>
                  </a:lnTo>
                  <a:lnTo>
                    <a:pt x="200" y="768"/>
                  </a:lnTo>
                  <a:lnTo>
                    <a:pt x="188" y="768"/>
                  </a:lnTo>
                  <a:lnTo>
                    <a:pt x="176" y="770"/>
                  </a:lnTo>
                  <a:lnTo>
                    <a:pt x="176" y="786"/>
                  </a:lnTo>
                  <a:lnTo>
                    <a:pt x="178" y="770"/>
                  </a:lnTo>
                  <a:lnTo>
                    <a:pt x="158" y="764"/>
                  </a:lnTo>
                  <a:lnTo>
                    <a:pt x="140" y="760"/>
                  </a:lnTo>
                  <a:lnTo>
                    <a:pt x="121" y="756"/>
                  </a:lnTo>
                  <a:lnTo>
                    <a:pt x="121" y="772"/>
                  </a:lnTo>
                  <a:lnTo>
                    <a:pt x="125" y="756"/>
                  </a:lnTo>
                  <a:lnTo>
                    <a:pt x="104" y="750"/>
                  </a:lnTo>
                  <a:lnTo>
                    <a:pt x="56" y="735"/>
                  </a:lnTo>
                  <a:lnTo>
                    <a:pt x="32" y="727"/>
                  </a:lnTo>
                  <a:lnTo>
                    <a:pt x="32" y="745"/>
                  </a:lnTo>
                  <a:lnTo>
                    <a:pt x="37" y="729"/>
                  </a:lnTo>
                  <a:lnTo>
                    <a:pt x="11" y="7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56" name="Rectangle 49"/>
            <p:cNvSpPr>
              <a:spLocks noChangeArrowheads="1"/>
            </p:cNvSpPr>
            <p:nvPr/>
          </p:nvSpPr>
          <p:spPr bwMode="auto">
            <a:xfrm>
              <a:off x="2058" y="2268"/>
              <a:ext cx="18" cy="2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57" name="Freeform 50"/>
            <p:cNvSpPr>
              <a:spLocks/>
            </p:cNvSpPr>
            <p:nvPr/>
          </p:nvSpPr>
          <p:spPr bwMode="auto">
            <a:xfrm>
              <a:off x="2018" y="2497"/>
              <a:ext cx="97" cy="90"/>
            </a:xfrm>
            <a:custGeom>
              <a:avLst/>
              <a:gdLst>
                <a:gd name="T0" fmla="*/ 0 w 97"/>
                <a:gd name="T1" fmla="*/ 0 h 179"/>
                <a:gd name="T2" fmla="*/ 77788 w 97"/>
                <a:gd name="T3" fmla="*/ 1 h 179"/>
                <a:gd name="T4" fmla="*/ 153988 w 97"/>
                <a:gd name="T5" fmla="*/ 0 h 179"/>
                <a:gd name="T6" fmla="*/ 0 w 97"/>
                <a:gd name="T7" fmla="*/ 0 h 179"/>
                <a:gd name="T8" fmla="*/ 0 60000 65536"/>
                <a:gd name="T9" fmla="*/ 0 60000 65536"/>
                <a:gd name="T10" fmla="*/ 0 60000 65536"/>
                <a:gd name="T11" fmla="*/ 0 60000 65536"/>
                <a:gd name="T12" fmla="*/ 0 w 97"/>
                <a:gd name="T13" fmla="*/ 0 h 179"/>
                <a:gd name="T14" fmla="*/ 97 w 97"/>
                <a:gd name="T15" fmla="*/ 179 h 179"/>
              </a:gdLst>
              <a:ahLst/>
              <a:cxnLst>
                <a:cxn ang="T8">
                  <a:pos x="T0" y="T1"/>
                </a:cxn>
                <a:cxn ang="T9">
                  <a:pos x="T2" y="T3"/>
                </a:cxn>
                <a:cxn ang="T10">
                  <a:pos x="T4" y="T5"/>
                </a:cxn>
                <a:cxn ang="T11">
                  <a:pos x="T6" y="T7"/>
                </a:cxn>
              </a:cxnLst>
              <a:rect l="T12" t="T13" r="T14" b="T15"/>
              <a:pathLst>
                <a:path w="97" h="179">
                  <a:moveTo>
                    <a:pt x="0" y="0"/>
                  </a:moveTo>
                  <a:lnTo>
                    <a:pt x="49" y="179"/>
                  </a:lnTo>
                  <a:lnTo>
                    <a:pt x="9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58" name="Rectangle 51"/>
            <p:cNvSpPr>
              <a:spLocks noChangeArrowheads="1"/>
            </p:cNvSpPr>
            <p:nvPr/>
          </p:nvSpPr>
          <p:spPr bwMode="auto">
            <a:xfrm>
              <a:off x="2078" y="2986"/>
              <a:ext cx="18" cy="15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sp>
          <p:nvSpPr>
            <p:cNvPr id="109659" name="Freeform 52"/>
            <p:cNvSpPr>
              <a:spLocks/>
            </p:cNvSpPr>
            <p:nvPr/>
          </p:nvSpPr>
          <p:spPr bwMode="auto">
            <a:xfrm>
              <a:off x="2038" y="3136"/>
              <a:ext cx="97" cy="89"/>
            </a:xfrm>
            <a:custGeom>
              <a:avLst/>
              <a:gdLst>
                <a:gd name="T0" fmla="*/ 0 w 97"/>
                <a:gd name="T1" fmla="*/ 0 h 179"/>
                <a:gd name="T2" fmla="*/ 77788 w 97"/>
                <a:gd name="T3" fmla="*/ 0 h 179"/>
                <a:gd name="T4" fmla="*/ 153988 w 97"/>
                <a:gd name="T5" fmla="*/ 0 h 179"/>
                <a:gd name="T6" fmla="*/ 0 w 97"/>
                <a:gd name="T7" fmla="*/ 0 h 179"/>
                <a:gd name="T8" fmla="*/ 0 60000 65536"/>
                <a:gd name="T9" fmla="*/ 0 60000 65536"/>
                <a:gd name="T10" fmla="*/ 0 60000 65536"/>
                <a:gd name="T11" fmla="*/ 0 60000 65536"/>
                <a:gd name="T12" fmla="*/ 0 w 97"/>
                <a:gd name="T13" fmla="*/ 0 h 179"/>
                <a:gd name="T14" fmla="*/ 97 w 97"/>
                <a:gd name="T15" fmla="*/ 179 h 179"/>
              </a:gdLst>
              <a:ahLst/>
              <a:cxnLst>
                <a:cxn ang="T8">
                  <a:pos x="T0" y="T1"/>
                </a:cxn>
                <a:cxn ang="T9">
                  <a:pos x="T2" y="T3"/>
                </a:cxn>
                <a:cxn ang="T10">
                  <a:pos x="T4" y="T5"/>
                </a:cxn>
                <a:cxn ang="T11">
                  <a:pos x="T6" y="T7"/>
                </a:cxn>
              </a:cxnLst>
              <a:rect l="T12" t="T13" r="T14" b="T15"/>
              <a:pathLst>
                <a:path w="97" h="179">
                  <a:moveTo>
                    <a:pt x="0" y="0"/>
                  </a:moveTo>
                  <a:lnTo>
                    <a:pt x="49" y="179"/>
                  </a:lnTo>
                  <a:lnTo>
                    <a:pt x="9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60" name="Rectangle 53"/>
            <p:cNvSpPr>
              <a:spLocks noChangeArrowheads="1"/>
            </p:cNvSpPr>
            <p:nvPr/>
          </p:nvSpPr>
          <p:spPr bwMode="auto">
            <a:xfrm>
              <a:off x="1694" y="3982"/>
              <a:ext cx="77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400">
                  <a:solidFill>
                    <a:srgbClr val="000000"/>
                  </a:solidFill>
                  <a:latin typeface="Arial" pitchFamily="34" charset="0"/>
                  <a:cs typeface="Arial" pitchFamily="34" charset="0"/>
                </a:rPr>
                <a:t> Mercantile Age</a:t>
              </a:r>
              <a:endParaRPr lang="en-US" sz="2400">
                <a:latin typeface="Times New Roman" pitchFamily="18" charset="0"/>
                <a:cs typeface="Arial" pitchFamily="34" charset="0"/>
              </a:endParaRPr>
            </a:p>
          </p:txBody>
        </p:sp>
        <p:sp>
          <p:nvSpPr>
            <p:cNvPr id="109661" name="Freeform 54"/>
            <p:cNvSpPr>
              <a:spLocks/>
            </p:cNvSpPr>
            <p:nvPr/>
          </p:nvSpPr>
          <p:spPr bwMode="auto">
            <a:xfrm>
              <a:off x="1680" y="3840"/>
              <a:ext cx="830" cy="67"/>
            </a:xfrm>
            <a:custGeom>
              <a:avLst/>
              <a:gdLst>
                <a:gd name="T0" fmla="*/ 1588 w 830"/>
                <a:gd name="T1" fmla="*/ 1 h 133"/>
                <a:gd name="T2" fmla="*/ 11112 w 830"/>
                <a:gd name="T3" fmla="*/ 1 h 133"/>
                <a:gd name="T4" fmla="*/ 38100 w 830"/>
                <a:gd name="T5" fmla="*/ 1 h 133"/>
                <a:gd name="T6" fmla="*/ 79375 w 830"/>
                <a:gd name="T7" fmla="*/ 1 h 133"/>
                <a:gd name="T8" fmla="*/ 550863 w 830"/>
                <a:gd name="T9" fmla="*/ 1 h 133"/>
                <a:gd name="T10" fmla="*/ 593725 w 830"/>
                <a:gd name="T11" fmla="*/ 1 h 133"/>
                <a:gd name="T12" fmla="*/ 620713 w 830"/>
                <a:gd name="T13" fmla="*/ 1 h 133"/>
                <a:gd name="T14" fmla="*/ 628650 w 830"/>
                <a:gd name="T15" fmla="*/ 1 h 133"/>
                <a:gd name="T16" fmla="*/ 635000 w 830"/>
                <a:gd name="T17" fmla="*/ 1 h 133"/>
                <a:gd name="T18" fmla="*/ 639763 w 830"/>
                <a:gd name="T19" fmla="*/ 1 h 133"/>
                <a:gd name="T20" fmla="*/ 644525 w 830"/>
                <a:gd name="T21" fmla="*/ 1 h 133"/>
                <a:gd name="T22" fmla="*/ 657225 w 830"/>
                <a:gd name="T23" fmla="*/ 1 h 133"/>
                <a:gd name="T24" fmla="*/ 671512 w 830"/>
                <a:gd name="T25" fmla="*/ 1 h 133"/>
                <a:gd name="T26" fmla="*/ 658813 w 830"/>
                <a:gd name="T27" fmla="*/ 1 h 133"/>
                <a:gd name="T28" fmla="*/ 665162 w 830"/>
                <a:gd name="T29" fmla="*/ 1 h 133"/>
                <a:gd name="T30" fmla="*/ 676275 w 830"/>
                <a:gd name="T31" fmla="*/ 1 h 133"/>
                <a:gd name="T32" fmla="*/ 711200 w 830"/>
                <a:gd name="T33" fmla="*/ 1 h 133"/>
                <a:gd name="T34" fmla="*/ 723900 w 830"/>
                <a:gd name="T35" fmla="*/ 1 h 133"/>
                <a:gd name="T36" fmla="*/ 1195388 w 830"/>
                <a:gd name="T37" fmla="*/ 1 h 133"/>
                <a:gd name="T38" fmla="*/ 1241425 w 830"/>
                <a:gd name="T39" fmla="*/ 1 h 133"/>
                <a:gd name="T40" fmla="*/ 1290638 w 830"/>
                <a:gd name="T41" fmla="*/ 1 h 133"/>
                <a:gd name="T42" fmla="*/ 1308100 w 830"/>
                <a:gd name="T43" fmla="*/ 1 h 133"/>
                <a:gd name="T44" fmla="*/ 1317625 w 830"/>
                <a:gd name="T45" fmla="*/ 0 h 133"/>
                <a:gd name="T46" fmla="*/ 1301750 w 830"/>
                <a:gd name="T47" fmla="*/ 1 h 133"/>
                <a:gd name="T48" fmla="*/ 1293813 w 830"/>
                <a:gd name="T49" fmla="*/ 1 h 133"/>
                <a:gd name="T50" fmla="*/ 1284288 w 830"/>
                <a:gd name="T51" fmla="*/ 1 h 133"/>
                <a:gd name="T52" fmla="*/ 1249363 w 830"/>
                <a:gd name="T53" fmla="*/ 1 h 133"/>
                <a:gd name="T54" fmla="*/ 1236663 w 830"/>
                <a:gd name="T55" fmla="*/ 1 h 133"/>
                <a:gd name="T56" fmla="*/ 765175 w 830"/>
                <a:gd name="T57" fmla="*/ 1 h 133"/>
                <a:gd name="T58" fmla="*/ 717550 w 830"/>
                <a:gd name="T59" fmla="*/ 1 h 133"/>
                <a:gd name="T60" fmla="*/ 671512 w 830"/>
                <a:gd name="T61" fmla="*/ 1 h 133"/>
                <a:gd name="T62" fmla="*/ 652463 w 830"/>
                <a:gd name="T63" fmla="*/ 1 h 133"/>
                <a:gd name="T64" fmla="*/ 646113 w 830"/>
                <a:gd name="T65" fmla="*/ 1 h 133"/>
                <a:gd name="T66" fmla="*/ 671512 w 830"/>
                <a:gd name="T67" fmla="*/ 1 h 133"/>
                <a:gd name="T68" fmla="*/ 657225 w 830"/>
                <a:gd name="T69" fmla="*/ 1 h 133"/>
                <a:gd name="T70" fmla="*/ 644525 w 830"/>
                <a:gd name="T71" fmla="*/ 1 h 133"/>
                <a:gd name="T72" fmla="*/ 673100 w 830"/>
                <a:gd name="T73" fmla="*/ 1 h 133"/>
                <a:gd name="T74" fmla="*/ 661987 w 830"/>
                <a:gd name="T75" fmla="*/ 1 h 133"/>
                <a:gd name="T76" fmla="*/ 646113 w 830"/>
                <a:gd name="T77" fmla="*/ 1 h 133"/>
                <a:gd name="T78" fmla="*/ 598488 w 830"/>
                <a:gd name="T79" fmla="*/ 1 h 133"/>
                <a:gd name="T80" fmla="*/ 550863 w 830"/>
                <a:gd name="T81" fmla="*/ 1 h 133"/>
                <a:gd name="T82" fmla="*/ 79375 w 830"/>
                <a:gd name="T83" fmla="*/ 1 h 133"/>
                <a:gd name="T84" fmla="*/ 68263 w 830"/>
                <a:gd name="T85" fmla="*/ 1 h 133"/>
                <a:gd name="T86" fmla="*/ 31750 w 830"/>
                <a:gd name="T87" fmla="*/ 1 h 133"/>
                <a:gd name="T88" fmla="*/ 25400 w 830"/>
                <a:gd name="T89" fmla="*/ 0 h 133"/>
                <a:gd name="T90" fmla="*/ 30163 w 830"/>
                <a:gd name="T91" fmla="*/ 1 h 13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30"/>
                <a:gd name="T139" fmla="*/ 0 h 133"/>
                <a:gd name="T140" fmla="*/ 830 w 830"/>
                <a:gd name="T141" fmla="*/ 133 h 13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30" h="133">
                  <a:moveTo>
                    <a:pt x="18" y="0"/>
                  </a:moveTo>
                  <a:lnTo>
                    <a:pt x="0" y="0"/>
                  </a:lnTo>
                  <a:lnTo>
                    <a:pt x="1" y="11"/>
                  </a:lnTo>
                  <a:lnTo>
                    <a:pt x="2" y="17"/>
                  </a:lnTo>
                  <a:lnTo>
                    <a:pt x="3" y="23"/>
                  </a:lnTo>
                  <a:lnTo>
                    <a:pt x="7" y="33"/>
                  </a:lnTo>
                  <a:lnTo>
                    <a:pt x="14" y="45"/>
                  </a:lnTo>
                  <a:lnTo>
                    <a:pt x="17" y="49"/>
                  </a:lnTo>
                  <a:lnTo>
                    <a:pt x="24" y="57"/>
                  </a:lnTo>
                  <a:lnTo>
                    <a:pt x="35" y="64"/>
                  </a:lnTo>
                  <a:lnTo>
                    <a:pt x="47" y="70"/>
                  </a:lnTo>
                  <a:lnTo>
                    <a:pt x="50" y="70"/>
                  </a:lnTo>
                  <a:lnTo>
                    <a:pt x="63" y="74"/>
                  </a:lnTo>
                  <a:lnTo>
                    <a:pt x="77" y="76"/>
                  </a:lnTo>
                  <a:lnTo>
                    <a:pt x="347" y="76"/>
                  </a:lnTo>
                  <a:lnTo>
                    <a:pt x="361" y="76"/>
                  </a:lnTo>
                  <a:lnTo>
                    <a:pt x="374" y="80"/>
                  </a:lnTo>
                  <a:lnTo>
                    <a:pt x="374" y="63"/>
                  </a:lnTo>
                  <a:lnTo>
                    <a:pt x="369" y="78"/>
                  </a:lnTo>
                  <a:lnTo>
                    <a:pt x="381" y="84"/>
                  </a:lnTo>
                  <a:lnTo>
                    <a:pt x="391" y="92"/>
                  </a:lnTo>
                  <a:lnTo>
                    <a:pt x="399" y="100"/>
                  </a:lnTo>
                  <a:lnTo>
                    <a:pt x="402" y="84"/>
                  </a:lnTo>
                  <a:lnTo>
                    <a:pt x="396" y="96"/>
                  </a:lnTo>
                  <a:lnTo>
                    <a:pt x="402" y="106"/>
                  </a:lnTo>
                  <a:lnTo>
                    <a:pt x="409" y="94"/>
                  </a:lnTo>
                  <a:lnTo>
                    <a:pt x="400" y="102"/>
                  </a:lnTo>
                  <a:lnTo>
                    <a:pt x="404" y="112"/>
                  </a:lnTo>
                  <a:lnTo>
                    <a:pt x="413" y="106"/>
                  </a:lnTo>
                  <a:lnTo>
                    <a:pt x="403" y="106"/>
                  </a:lnTo>
                  <a:lnTo>
                    <a:pt x="406" y="118"/>
                  </a:lnTo>
                  <a:lnTo>
                    <a:pt x="406" y="123"/>
                  </a:lnTo>
                  <a:lnTo>
                    <a:pt x="408" y="129"/>
                  </a:lnTo>
                  <a:lnTo>
                    <a:pt x="411" y="133"/>
                  </a:lnTo>
                  <a:lnTo>
                    <a:pt x="414" y="133"/>
                  </a:lnTo>
                  <a:lnTo>
                    <a:pt x="417" y="133"/>
                  </a:lnTo>
                  <a:lnTo>
                    <a:pt x="420" y="129"/>
                  </a:lnTo>
                  <a:lnTo>
                    <a:pt x="423" y="123"/>
                  </a:lnTo>
                  <a:lnTo>
                    <a:pt x="424" y="118"/>
                  </a:lnTo>
                  <a:lnTo>
                    <a:pt x="425" y="106"/>
                  </a:lnTo>
                  <a:lnTo>
                    <a:pt x="415" y="106"/>
                  </a:lnTo>
                  <a:lnTo>
                    <a:pt x="424" y="112"/>
                  </a:lnTo>
                  <a:lnTo>
                    <a:pt x="428" y="102"/>
                  </a:lnTo>
                  <a:lnTo>
                    <a:pt x="419" y="94"/>
                  </a:lnTo>
                  <a:lnTo>
                    <a:pt x="426" y="106"/>
                  </a:lnTo>
                  <a:lnTo>
                    <a:pt x="432" y="96"/>
                  </a:lnTo>
                  <a:lnTo>
                    <a:pt x="426" y="84"/>
                  </a:lnTo>
                  <a:lnTo>
                    <a:pt x="430" y="100"/>
                  </a:lnTo>
                  <a:lnTo>
                    <a:pt x="437" y="92"/>
                  </a:lnTo>
                  <a:lnTo>
                    <a:pt x="448" y="84"/>
                  </a:lnTo>
                  <a:lnTo>
                    <a:pt x="460" y="78"/>
                  </a:lnTo>
                  <a:lnTo>
                    <a:pt x="456" y="63"/>
                  </a:lnTo>
                  <a:lnTo>
                    <a:pt x="456" y="80"/>
                  </a:lnTo>
                  <a:lnTo>
                    <a:pt x="468" y="76"/>
                  </a:lnTo>
                  <a:lnTo>
                    <a:pt x="482" y="76"/>
                  </a:lnTo>
                  <a:lnTo>
                    <a:pt x="753" y="76"/>
                  </a:lnTo>
                  <a:lnTo>
                    <a:pt x="766" y="74"/>
                  </a:lnTo>
                  <a:lnTo>
                    <a:pt x="779" y="70"/>
                  </a:lnTo>
                  <a:lnTo>
                    <a:pt x="782" y="70"/>
                  </a:lnTo>
                  <a:lnTo>
                    <a:pt x="794" y="64"/>
                  </a:lnTo>
                  <a:lnTo>
                    <a:pt x="805" y="57"/>
                  </a:lnTo>
                  <a:lnTo>
                    <a:pt x="813" y="49"/>
                  </a:lnTo>
                  <a:lnTo>
                    <a:pt x="815" y="45"/>
                  </a:lnTo>
                  <a:lnTo>
                    <a:pt x="822" y="33"/>
                  </a:lnTo>
                  <a:lnTo>
                    <a:pt x="824" y="29"/>
                  </a:lnTo>
                  <a:lnTo>
                    <a:pt x="828" y="17"/>
                  </a:lnTo>
                  <a:lnTo>
                    <a:pt x="828" y="11"/>
                  </a:lnTo>
                  <a:lnTo>
                    <a:pt x="830" y="0"/>
                  </a:lnTo>
                  <a:lnTo>
                    <a:pt x="812" y="0"/>
                  </a:lnTo>
                  <a:lnTo>
                    <a:pt x="810" y="11"/>
                  </a:lnTo>
                  <a:lnTo>
                    <a:pt x="820" y="11"/>
                  </a:lnTo>
                  <a:lnTo>
                    <a:pt x="811" y="4"/>
                  </a:lnTo>
                  <a:lnTo>
                    <a:pt x="807" y="15"/>
                  </a:lnTo>
                  <a:lnTo>
                    <a:pt x="815" y="21"/>
                  </a:lnTo>
                  <a:lnTo>
                    <a:pt x="809" y="9"/>
                  </a:lnTo>
                  <a:lnTo>
                    <a:pt x="803" y="21"/>
                  </a:lnTo>
                  <a:lnTo>
                    <a:pt x="809" y="33"/>
                  </a:lnTo>
                  <a:lnTo>
                    <a:pt x="806" y="17"/>
                  </a:lnTo>
                  <a:lnTo>
                    <a:pt x="797" y="25"/>
                  </a:lnTo>
                  <a:lnTo>
                    <a:pt x="787" y="33"/>
                  </a:lnTo>
                  <a:lnTo>
                    <a:pt x="775" y="39"/>
                  </a:lnTo>
                  <a:lnTo>
                    <a:pt x="779" y="55"/>
                  </a:lnTo>
                  <a:lnTo>
                    <a:pt x="779" y="37"/>
                  </a:lnTo>
                  <a:lnTo>
                    <a:pt x="766" y="41"/>
                  </a:lnTo>
                  <a:lnTo>
                    <a:pt x="753" y="43"/>
                  </a:lnTo>
                  <a:lnTo>
                    <a:pt x="482" y="43"/>
                  </a:lnTo>
                  <a:lnTo>
                    <a:pt x="468" y="43"/>
                  </a:lnTo>
                  <a:lnTo>
                    <a:pt x="456" y="47"/>
                  </a:lnTo>
                  <a:lnTo>
                    <a:pt x="452" y="47"/>
                  </a:lnTo>
                  <a:lnTo>
                    <a:pt x="441" y="53"/>
                  </a:lnTo>
                  <a:lnTo>
                    <a:pt x="430" y="61"/>
                  </a:lnTo>
                  <a:lnTo>
                    <a:pt x="423" y="68"/>
                  </a:lnTo>
                  <a:lnTo>
                    <a:pt x="419" y="72"/>
                  </a:lnTo>
                  <a:lnTo>
                    <a:pt x="413" y="82"/>
                  </a:lnTo>
                  <a:lnTo>
                    <a:pt x="411" y="88"/>
                  </a:lnTo>
                  <a:lnTo>
                    <a:pt x="407" y="98"/>
                  </a:lnTo>
                  <a:lnTo>
                    <a:pt x="407" y="106"/>
                  </a:lnTo>
                  <a:lnTo>
                    <a:pt x="406" y="118"/>
                  </a:lnTo>
                  <a:lnTo>
                    <a:pt x="423" y="118"/>
                  </a:lnTo>
                  <a:lnTo>
                    <a:pt x="423" y="112"/>
                  </a:lnTo>
                  <a:lnTo>
                    <a:pt x="420" y="106"/>
                  </a:lnTo>
                  <a:lnTo>
                    <a:pt x="417" y="102"/>
                  </a:lnTo>
                  <a:lnTo>
                    <a:pt x="414" y="102"/>
                  </a:lnTo>
                  <a:lnTo>
                    <a:pt x="411" y="102"/>
                  </a:lnTo>
                  <a:lnTo>
                    <a:pt x="408" y="106"/>
                  </a:lnTo>
                  <a:lnTo>
                    <a:pt x="406" y="112"/>
                  </a:lnTo>
                  <a:lnTo>
                    <a:pt x="406" y="118"/>
                  </a:lnTo>
                  <a:lnTo>
                    <a:pt x="414" y="118"/>
                  </a:lnTo>
                  <a:lnTo>
                    <a:pt x="424" y="118"/>
                  </a:lnTo>
                  <a:lnTo>
                    <a:pt x="422" y="106"/>
                  </a:lnTo>
                  <a:lnTo>
                    <a:pt x="422" y="98"/>
                  </a:lnTo>
                  <a:lnTo>
                    <a:pt x="417" y="88"/>
                  </a:lnTo>
                  <a:lnTo>
                    <a:pt x="415" y="82"/>
                  </a:lnTo>
                  <a:lnTo>
                    <a:pt x="409" y="72"/>
                  </a:lnTo>
                  <a:lnTo>
                    <a:pt x="407" y="68"/>
                  </a:lnTo>
                  <a:lnTo>
                    <a:pt x="398" y="61"/>
                  </a:lnTo>
                  <a:lnTo>
                    <a:pt x="389" y="53"/>
                  </a:lnTo>
                  <a:lnTo>
                    <a:pt x="377" y="47"/>
                  </a:lnTo>
                  <a:lnTo>
                    <a:pt x="374" y="47"/>
                  </a:lnTo>
                  <a:lnTo>
                    <a:pt x="361" y="43"/>
                  </a:lnTo>
                  <a:lnTo>
                    <a:pt x="347" y="43"/>
                  </a:lnTo>
                  <a:lnTo>
                    <a:pt x="77" y="43"/>
                  </a:lnTo>
                  <a:lnTo>
                    <a:pt x="63" y="41"/>
                  </a:lnTo>
                  <a:lnTo>
                    <a:pt x="50" y="37"/>
                  </a:lnTo>
                  <a:lnTo>
                    <a:pt x="50" y="55"/>
                  </a:lnTo>
                  <a:lnTo>
                    <a:pt x="54" y="39"/>
                  </a:lnTo>
                  <a:lnTo>
                    <a:pt x="43" y="33"/>
                  </a:lnTo>
                  <a:lnTo>
                    <a:pt x="32" y="25"/>
                  </a:lnTo>
                  <a:lnTo>
                    <a:pt x="24" y="17"/>
                  </a:lnTo>
                  <a:lnTo>
                    <a:pt x="20" y="33"/>
                  </a:lnTo>
                  <a:lnTo>
                    <a:pt x="27" y="21"/>
                  </a:lnTo>
                  <a:lnTo>
                    <a:pt x="20" y="9"/>
                  </a:lnTo>
                  <a:lnTo>
                    <a:pt x="16" y="0"/>
                  </a:lnTo>
                  <a:lnTo>
                    <a:pt x="18" y="6"/>
                  </a:lnTo>
                  <a:lnTo>
                    <a:pt x="10" y="11"/>
                  </a:lnTo>
                  <a:lnTo>
                    <a:pt x="19" y="11"/>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62" name="Freeform 77"/>
            <p:cNvSpPr>
              <a:spLocks/>
            </p:cNvSpPr>
            <p:nvPr/>
          </p:nvSpPr>
          <p:spPr bwMode="auto">
            <a:xfrm>
              <a:off x="2055" y="1152"/>
              <a:ext cx="18" cy="443"/>
            </a:xfrm>
            <a:custGeom>
              <a:avLst/>
              <a:gdLst>
                <a:gd name="T0" fmla="*/ 4546 w 19"/>
                <a:gd name="T1" fmla="*/ 0 h 427"/>
                <a:gd name="T2" fmla="*/ 0 w 19"/>
                <a:gd name="T3" fmla="*/ 0 h 427"/>
                <a:gd name="T4" fmla="*/ 253 w 19"/>
                <a:gd name="T5" fmla="*/ 2367671 h 427"/>
                <a:gd name="T6" fmla="*/ 4799 w 19"/>
                <a:gd name="T7" fmla="*/ 2367671 h 427"/>
                <a:gd name="T8" fmla="*/ 4546 w 19"/>
                <a:gd name="T9" fmla="*/ 0 h 427"/>
                <a:gd name="T10" fmla="*/ 0 60000 65536"/>
                <a:gd name="T11" fmla="*/ 0 60000 65536"/>
                <a:gd name="T12" fmla="*/ 0 60000 65536"/>
                <a:gd name="T13" fmla="*/ 0 60000 65536"/>
                <a:gd name="T14" fmla="*/ 0 60000 65536"/>
                <a:gd name="T15" fmla="*/ 0 w 19"/>
                <a:gd name="T16" fmla="*/ 0 h 427"/>
                <a:gd name="T17" fmla="*/ 19 w 19"/>
                <a:gd name="T18" fmla="*/ 427 h 427"/>
              </a:gdLst>
              <a:ahLst/>
              <a:cxnLst>
                <a:cxn ang="T10">
                  <a:pos x="T0" y="T1"/>
                </a:cxn>
                <a:cxn ang="T11">
                  <a:pos x="T2" y="T3"/>
                </a:cxn>
                <a:cxn ang="T12">
                  <a:pos x="T4" y="T5"/>
                </a:cxn>
                <a:cxn ang="T13">
                  <a:pos x="T6" y="T7"/>
                </a:cxn>
                <a:cxn ang="T14">
                  <a:pos x="T8" y="T9"/>
                </a:cxn>
              </a:cxnLst>
              <a:rect l="T15" t="T16" r="T17" b="T18"/>
              <a:pathLst>
                <a:path w="19" h="427">
                  <a:moveTo>
                    <a:pt x="18" y="0"/>
                  </a:moveTo>
                  <a:lnTo>
                    <a:pt x="0" y="0"/>
                  </a:lnTo>
                  <a:lnTo>
                    <a:pt x="1" y="427"/>
                  </a:lnTo>
                  <a:lnTo>
                    <a:pt x="19" y="427"/>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63" name="Freeform 78"/>
            <p:cNvSpPr>
              <a:spLocks/>
            </p:cNvSpPr>
            <p:nvPr/>
          </p:nvSpPr>
          <p:spPr bwMode="auto">
            <a:xfrm>
              <a:off x="2016" y="1591"/>
              <a:ext cx="96" cy="185"/>
            </a:xfrm>
            <a:custGeom>
              <a:avLst/>
              <a:gdLst>
                <a:gd name="T0" fmla="*/ 0 w 97"/>
                <a:gd name="T1" fmla="*/ 0 h 178"/>
                <a:gd name="T2" fmla="*/ 54688 w 97"/>
                <a:gd name="T3" fmla="*/ 1048803 h 178"/>
                <a:gd name="T4" fmla="*/ 108263 w 97"/>
                <a:gd name="T5" fmla="*/ 0 h 178"/>
                <a:gd name="T6" fmla="*/ 0 w 97"/>
                <a:gd name="T7" fmla="*/ 0 h 178"/>
                <a:gd name="T8" fmla="*/ 0 60000 65536"/>
                <a:gd name="T9" fmla="*/ 0 60000 65536"/>
                <a:gd name="T10" fmla="*/ 0 60000 65536"/>
                <a:gd name="T11" fmla="*/ 0 60000 65536"/>
                <a:gd name="T12" fmla="*/ 0 w 97"/>
                <a:gd name="T13" fmla="*/ 0 h 178"/>
                <a:gd name="T14" fmla="*/ 97 w 97"/>
                <a:gd name="T15" fmla="*/ 178 h 178"/>
              </a:gdLst>
              <a:ahLst/>
              <a:cxnLst>
                <a:cxn ang="T8">
                  <a:pos x="T0" y="T1"/>
                </a:cxn>
                <a:cxn ang="T9">
                  <a:pos x="T2" y="T3"/>
                </a:cxn>
                <a:cxn ang="T10">
                  <a:pos x="T4" y="T5"/>
                </a:cxn>
                <a:cxn ang="T11">
                  <a:pos x="T6" y="T7"/>
                </a:cxn>
              </a:cxnLst>
              <a:rect l="T12" t="T13" r="T14" b="T15"/>
              <a:pathLst>
                <a:path w="97" h="178">
                  <a:moveTo>
                    <a:pt x="0" y="0"/>
                  </a:moveTo>
                  <a:lnTo>
                    <a:pt x="49" y="178"/>
                  </a:lnTo>
                  <a:lnTo>
                    <a:pt x="9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09580" name="Group 84"/>
          <p:cNvGrpSpPr>
            <a:grpSpLocks/>
          </p:cNvGrpSpPr>
          <p:nvPr/>
        </p:nvGrpSpPr>
        <p:grpSpPr bwMode="auto">
          <a:xfrm>
            <a:off x="7086600" y="1752601"/>
            <a:ext cx="1938338" cy="4926013"/>
            <a:chOff x="3504" y="1104"/>
            <a:chExt cx="1221" cy="3103"/>
          </a:xfrm>
        </p:grpSpPr>
        <p:sp>
          <p:nvSpPr>
            <p:cNvPr id="109607" name="Rectangle 81"/>
            <p:cNvSpPr>
              <a:spLocks noChangeArrowheads="1"/>
            </p:cNvSpPr>
            <p:nvPr/>
          </p:nvSpPr>
          <p:spPr bwMode="auto">
            <a:xfrm>
              <a:off x="3600" y="1536"/>
              <a:ext cx="1008"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r>
                <a:rPr lang="en-US" sz="1200">
                  <a:solidFill>
                    <a:srgbClr val="000000"/>
                  </a:solidFill>
                  <a:latin typeface="Times New Roman" pitchFamily="18" charset="0"/>
                  <a:cs typeface="Arial" pitchFamily="34" charset="0"/>
                </a:rPr>
                <a:t>Economic storytelling with semantic models of value creation by firms</a:t>
              </a:r>
              <a:endParaRPr lang="en-US" sz="1200">
                <a:latin typeface="Times New Roman" pitchFamily="18" charset="0"/>
                <a:cs typeface="Arial" pitchFamily="34" charset="0"/>
              </a:endParaRPr>
            </a:p>
          </p:txBody>
        </p:sp>
        <p:sp>
          <p:nvSpPr>
            <p:cNvPr id="109608" name="Rectangle 82"/>
            <p:cNvSpPr>
              <a:spLocks noChangeArrowheads="1"/>
            </p:cNvSpPr>
            <p:nvPr/>
          </p:nvSpPr>
          <p:spPr bwMode="auto">
            <a:xfrm>
              <a:off x="3504" y="2778"/>
              <a:ext cx="526" cy="44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cs typeface="Arial" pitchFamily="34" charset="0"/>
              </a:endParaRPr>
            </a:p>
          </p:txBody>
        </p:sp>
        <p:sp>
          <p:nvSpPr>
            <p:cNvPr id="109609" name="Rectangle 83"/>
            <p:cNvSpPr>
              <a:spLocks noChangeArrowheads="1"/>
            </p:cNvSpPr>
            <p:nvPr/>
          </p:nvSpPr>
          <p:spPr bwMode="auto">
            <a:xfrm>
              <a:off x="3545" y="2817"/>
              <a:ext cx="43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r>
                <a:rPr lang="en-US" sz="1000">
                  <a:solidFill>
                    <a:srgbClr val="000000"/>
                  </a:solidFill>
                  <a:latin typeface="Times New Roman" pitchFamily="18" charset="0"/>
                  <a:cs typeface="Arial" pitchFamily="34" charset="0"/>
                </a:rPr>
                <a:t>Financial</a:t>
              </a:r>
              <a:endParaRPr lang="en-US" sz="2400">
                <a:latin typeface="Times New Roman" pitchFamily="18" charset="0"/>
                <a:cs typeface="Arial" pitchFamily="34" charset="0"/>
              </a:endParaRPr>
            </a:p>
          </p:txBody>
        </p:sp>
        <p:sp>
          <p:nvSpPr>
            <p:cNvPr id="109610" name="Rectangle 84"/>
            <p:cNvSpPr>
              <a:spLocks noChangeArrowheads="1"/>
            </p:cNvSpPr>
            <p:nvPr/>
          </p:nvSpPr>
          <p:spPr bwMode="auto">
            <a:xfrm>
              <a:off x="3545" y="2912"/>
              <a:ext cx="43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r>
                <a:rPr lang="en-US" sz="1000">
                  <a:solidFill>
                    <a:srgbClr val="000000"/>
                  </a:solidFill>
                  <a:latin typeface="Times New Roman" pitchFamily="18" charset="0"/>
                  <a:cs typeface="Arial" pitchFamily="34" charset="0"/>
                </a:rPr>
                <a:t>Reporting View</a:t>
              </a:r>
              <a:endParaRPr lang="en-US" sz="2400">
                <a:latin typeface="Times New Roman" pitchFamily="18" charset="0"/>
                <a:cs typeface="Arial" pitchFamily="34" charset="0"/>
              </a:endParaRPr>
            </a:p>
          </p:txBody>
        </p:sp>
        <p:sp>
          <p:nvSpPr>
            <p:cNvPr id="109611" name="Rectangle 85"/>
            <p:cNvSpPr>
              <a:spLocks noChangeArrowheads="1"/>
            </p:cNvSpPr>
            <p:nvPr/>
          </p:nvSpPr>
          <p:spPr bwMode="auto">
            <a:xfrm>
              <a:off x="4103" y="2772"/>
              <a:ext cx="527" cy="449"/>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cs typeface="Arial" pitchFamily="34" charset="0"/>
              </a:endParaRPr>
            </a:p>
          </p:txBody>
        </p:sp>
        <p:sp>
          <p:nvSpPr>
            <p:cNvPr id="109612" name="Rectangle 86"/>
            <p:cNvSpPr>
              <a:spLocks noChangeArrowheads="1"/>
            </p:cNvSpPr>
            <p:nvPr/>
          </p:nvSpPr>
          <p:spPr bwMode="auto">
            <a:xfrm>
              <a:off x="4143" y="2811"/>
              <a:ext cx="18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Times New Roman" pitchFamily="18" charset="0"/>
                  <a:cs typeface="Arial" pitchFamily="34" charset="0"/>
                </a:rPr>
                <a:t>Other</a:t>
              </a:r>
              <a:endParaRPr lang="en-US" sz="2400">
                <a:latin typeface="Times New Roman" pitchFamily="18" charset="0"/>
                <a:cs typeface="Arial" pitchFamily="34" charset="0"/>
              </a:endParaRPr>
            </a:p>
          </p:txBody>
        </p:sp>
        <p:sp>
          <p:nvSpPr>
            <p:cNvPr id="109613" name="Rectangle 87"/>
            <p:cNvSpPr>
              <a:spLocks noChangeArrowheads="1"/>
            </p:cNvSpPr>
            <p:nvPr/>
          </p:nvSpPr>
          <p:spPr bwMode="auto">
            <a:xfrm>
              <a:off x="4143" y="2905"/>
              <a:ext cx="29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Times New Roman" pitchFamily="18" charset="0"/>
                  <a:cs typeface="Arial" pitchFamily="34" charset="0"/>
                </a:rPr>
                <a:t>Views of</a:t>
              </a:r>
              <a:endParaRPr lang="en-US" sz="2400">
                <a:latin typeface="Times New Roman" pitchFamily="18" charset="0"/>
                <a:cs typeface="Arial" pitchFamily="34" charset="0"/>
              </a:endParaRPr>
            </a:p>
          </p:txBody>
        </p:sp>
        <p:sp>
          <p:nvSpPr>
            <p:cNvPr id="109614" name="Rectangle 88"/>
            <p:cNvSpPr>
              <a:spLocks noChangeArrowheads="1"/>
            </p:cNvSpPr>
            <p:nvPr/>
          </p:nvSpPr>
          <p:spPr bwMode="auto">
            <a:xfrm>
              <a:off x="4143" y="2999"/>
              <a:ext cx="33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Times New Roman" pitchFamily="18" charset="0"/>
                  <a:cs typeface="Arial" pitchFamily="34" charset="0"/>
                </a:rPr>
                <a:t>Enterprise</a:t>
              </a:r>
              <a:endParaRPr lang="en-US" sz="2400">
                <a:latin typeface="Times New Roman" pitchFamily="18" charset="0"/>
                <a:cs typeface="Arial" pitchFamily="34" charset="0"/>
              </a:endParaRPr>
            </a:p>
          </p:txBody>
        </p:sp>
        <p:sp>
          <p:nvSpPr>
            <p:cNvPr id="109615" name="Rectangle 89"/>
            <p:cNvSpPr>
              <a:spLocks noChangeArrowheads="1"/>
            </p:cNvSpPr>
            <p:nvPr/>
          </p:nvSpPr>
          <p:spPr bwMode="auto">
            <a:xfrm>
              <a:off x="4143" y="3094"/>
              <a:ext cx="42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000">
                  <a:solidFill>
                    <a:srgbClr val="000000"/>
                  </a:solidFill>
                  <a:latin typeface="Times New Roman" pitchFamily="18" charset="0"/>
                  <a:cs typeface="Arial" pitchFamily="34" charset="0"/>
                </a:rPr>
                <a:t>Event-chains</a:t>
              </a:r>
              <a:endParaRPr lang="en-US" sz="2400">
                <a:latin typeface="Times New Roman" pitchFamily="18" charset="0"/>
                <a:cs typeface="Arial" pitchFamily="34" charset="0"/>
              </a:endParaRPr>
            </a:p>
          </p:txBody>
        </p:sp>
        <p:sp>
          <p:nvSpPr>
            <p:cNvPr id="109616" name="Rectangle 90"/>
            <p:cNvSpPr>
              <a:spLocks noChangeArrowheads="1"/>
            </p:cNvSpPr>
            <p:nvPr/>
          </p:nvSpPr>
          <p:spPr bwMode="auto">
            <a:xfrm>
              <a:off x="4047" y="2496"/>
              <a:ext cx="18"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cs typeface="Arial" pitchFamily="34" charset="0"/>
              </a:endParaRPr>
            </a:p>
          </p:txBody>
        </p:sp>
        <p:grpSp>
          <p:nvGrpSpPr>
            <p:cNvPr id="109617" name="Group 91"/>
            <p:cNvGrpSpPr>
              <a:grpSpLocks/>
            </p:cNvGrpSpPr>
            <p:nvPr/>
          </p:nvGrpSpPr>
          <p:grpSpPr bwMode="auto">
            <a:xfrm>
              <a:off x="3890" y="2594"/>
              <a:ext cx="172" cy="160"/>
              <a:chOff x="4725" y="2759"/>
              <a:chExt cx="172" cy="160"/>
            </a:xfrm>
          </p:grpSpPr>
          <p:sp>
            <p:nvSpPr>
              <p:cNvPr id="109631" name="Freeform 92"/>
              <p:cNvSpPr>
                <a:spLocks/>
              </p:cNvSpPr>
              <p:nvPr/>
            </p:nvSpPr>
            <p:spPr bwMode="auto">
              <a:xfrm>
                <a:off x="4784" y="2759"/>
                <a:ext cx="113" cy="104"/>
              </a:xfrm>
              <a:custGeom>
                <a:avLst/>
                <a:gdLst>
                  <a:gd name="T0" fmla="*/ 113 w 113"/>
                  <a:gd name="T1" fmla="*/ 0 h 209"/>
                  <a:gd name="T2" fmla="*/ 100 w 113"/>
                  <a:gd name="T3" fmla="*/ 0 h 209"/>
                  <a:gd name="T4" fmla="*/ 0 w 113"/>
                  <a:gd name="T5" fmla="*/ 0 h 209"/>
                  <a:gd name="T6" fmla="*/ 13 w 113"/>
                  <a:gd name="T7" fmla="*/ 0 h 209"/>
                  <a:gd name="T8" fmla="*/ 113 w 113"/>
                  <a:gd name="T9" fmla="*/ 0 h 209"/>
                  <a:gd name="T10" fmla="*/ 0 60000 65536"/>
                  <a:gd name="T11" fmla="*/ 0 60000 65536"/>
                  <a:gd name="T12" fmla="*/ 0 60000 65536"/>
                  <a:gd name="T13" fmla="*/ 0 60000 65536"/>
                  <a:gd name="T14" fmla="*/ 0 60000 65536"/>
                  <a:gd name="T15" fmla="*/ 0 w 113"/>
                  <a:gd name="T16" fmla="*/ 0 h 209"/>
                  <a:gd name="T17" fmla="*/ 113 w 113"/>
                  <a:gd name="T18" fmla="*/ 209 h 209"/>
                </a:gdLst>
                <a:ahLst/>
                <a:cxnLst>
                  <a:cxn ang="T10">
                    <a:pos x="T0" y="T1"/>
                  </a:cxn>
                  <a:cxn ang="T11">
                    <a:pos x="T2" y="T3"/>
                  </a:cxn>
                  <a:cxn ang="T12">
                    <a:pos x="T4" y="T5"/>
                  </a:cxn>
                  <a:cxn ang="T13">
                    <a:pos x="T6" y="T7"/>
                  </a:cxn>
                  <a:cxn ang="T14">
                    <a:pos x="T8" y="T9"/>
                  </a:cxn>
                </a:cxnLst>
                <a:rect l="T15" t="T16" r="T17" b="T18"/>
                <a:pathLst>
                  <a:path w="113" h="209">
                    <a:moveTo>
                      <a:pt x="113" y="24"/>
                    </a:moveTo>
                    <a:lnTo>
                      <a:pt x="100" y="0"/>
                    </a:lnTo>
                    <a:lnTo>
                      <a:pt x="0" y="185"/>
                    </a:lnTo>
                    <a:lnTo>
                      <a:pt x="13" y="209"/>
                    </a:lnTo>
                    <a:lnTo>
                      <a:pt x="113"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32" name="Freeform 93"/>
              <p:cNvSpPr>
                <a:spLocks/>
              </p:cNvSpPr>
              <p:nvPr/>
            </p:nvSpPr>
            <p:spPr bwMode="auto">
              <a:xfrm>
                <a:off x="4725" y="2824"/>
                <a:ext cx="102" cy="95"/>
              </a:xfrm>
              <a:custGeom>
                <a:avLst/>
                <a:gdLst>
                  <a:gd name="T0" fmla="*/ 33 w 102"/>
                  <a:gd name="T1" fmla="*/ 0 h 191"/>
                  <a:gd name="T2" fmla="*/ 0 w 102"/>
                  <a:gd name="T3" fmla="*/ 0 h 191"/>
                  <a:gd name="T4" fmla="*/ 102 w 102"/>
                  <a:gd name="T5" fmla="*/ 0 h 191"/>
                  <a:gd name="T6" fmla="*/ 33 w 102"/>
                  <a:gd name="T7" fmla="*/ 0 h 191"/>
                  <a:gd name="T8" fmla="*/ 0 60000 65536"/>
                  <a:gd name="T9" fmla="*/ 0 60000 65536"/>
                  <a:gd name="T10" fmla="*/ 0 60000 65536"/>
                  <a:gd name="T11" fmla="*/ 0 60000 65536"/>
                  <a:gd name="T12" fmla="*/ 0 w 102"/>
                  <a:gd name="T13" fmla="*/ 0 h 191"/>
                  <a:gd name="T14" fmla="*/ 102 w 102"/>
                  <a:gd name="T15" fmla="*/ 191 h 191"/>
                </a:gdLst>
                <a:ahLst/>
                <a:cxnLst>
                  <a:cxn ang="T8">
                    <a:pos x="T0" y="T1"/>
                  </a:cxn>
                  <a:cxn ang="T9">
                    <a:pos x="T2" y="T3"/>
                  </a:cxn>
                  <a:cxn ang="T10">
                    <a:pos x="T4" y="T5"/>
                  </a:cxn>
                  <a:cxn ang="T11">
                    <a:pos x="T6" y="T7"/>
                  </a:cxn>
                </a:cxnLst>
                <a:rect l="T12" t="T13" r="T14" b="T15"/>
                <a:pathLst>
                  <a:path w="102" h="191">
                    <a:moveTo>
                      <a:pt x="33" y="0"/>
                    </a:moveTo>
                    <a:lnTo>
                      <a:pt x="0" y="191"/>
                    </a:lnTo>
                    <a:lnTo>
                      <a:pt x="102" y="126"/>
                    </a:lnTo>
                    <a:lnTo>
                      <a:pt x="3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09618" name="Group 94"/>
            <p:cNvGrpSpPr>
              <a:grpSpLocks/>
            </p:cNvGrpSpPr>
            <p:nvPr/>
          </p:nvGrpSpPr>
          <p:grpSpPr bwMode="auto">
            <a:xfrm>
              <a:off x="4056" y="2594"/>
              <a:ext cx="173" cy="160"/>
              <a:chOff x="4891" y="2759"/>
              <a:chExt cx="173" cy="160"/>
            </a:xfrm>
          </p:grpSpPr>
          <p:sp>
            <p:nvSpPr>
              <p:cNvPr id="109629" name="Freeform 95"/>
              <p:cNvSpPr>
                <a:spLocks/>
              </p:cNvSpPr>
              <p:nvPr/>
            </p:nvSpPr>
            <p:spPr bwMode="auto">
              <a:xfrm>
                <a:off x="4891" y="2759"/>
                <a:ext cx="114" cy="105"/>
              </a:xfrm>
              <a:custGeom>
                <a:avLst/>
                <a:gdLst>
                  <a:gd name="T0" fmla="*/ 13 w 114"/>
                  <a:gd name="T1" fmla="*/ 0 h 211"/>
                  <a:gd name="T2" fmla="*/ 0 w 114"/>
                  <a:gd name="T3" fmla="*/ 0 h 211"/>
                  <a:gd name="T4" fmla="*/ 101 w 114"/>
                  <a:gd name="T5" fmla="*/ 0 h 211"/>
                  <a:gd name="T6" fmla="*/ 114 w 114"/>
                  <a:gd name="T7" fmla="*/ 0 h 211"/>
                  <a:gd name="T8" fmla="*/ 13 w 114"/>
                  <a:gd name="T9" fmla="*/ 0 h 211"/>
                  <a:gd name="T10" fmla="*/ 0 60000 65536"/>
                  <a:gd name="T11" fmla="*/ 0 60000 65536"/>
                  <a:gd name="T12" fmla="*/ 0 60000 65536"/>
                  <a:gd name="T13" fmla="*/ 0 60000 65536"/>
                  <a:gd name="T14" fmla="*/ 0 60000 65536"/>
                  <a:gd name="T15" fmla="*/ 0 w 114"/>
                  <a:gd name="T16" fmla="*/ 0 h 211"/>
                  <a:gd name="T17" fmla="*/ 114 w 114"/>
                  <a:gd name="T18" fmla="*/ 211 h 211"/>
                </a:gdLst>
                <a:ahLst/>
                <a:cxnLst>
                  <a:cxn ang="T10">
                    <a:pos x="T0" y="T1"/>
                  </a:cxn>
                  <a:cxn ang="T11">
                    <a:pos x="T2" y="T3"/>
                  </a:cxn>
                  <a:cxn ang="T12">
                    <a:pos x="T4" y="T5"/>
                  </a:cxn>
                  <a:cxn ang="T13">
                    <a:pos x="T6" y="T7"/>
                  </a:cxn>
                  <a:cxn ang="T14">
                    <a:pos x="T8" y="T9"/>
                  </a:cxn>
                </a:cxnLst>
                <a:rect l="T15" t="T16" r="T17" b="T18"/>
                <a:pathLst>
                  <a:path w="114" h="211">
                    <a:moveTo>
                      <a:pt x="13" y="0"/>
                    </a:moveTo>
                    <a:lnTo>
                      <a:pt x="0" y="24"/>
                    </a:lnTo>
                    <a:lnTo>
                      <a:pt x="101" y="211"/>
                    </a:lnTo>
                    <a:lnTo>
                      <a:pt x="114" y="187"/>
                    </a:lnTo>
                    <a:lnTo>
                      <a:pt x="1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30" name="Freeform 96"/>
              <p:cNvSpPr>
                <a:spLocks/>
              </p:cNvSpPr>
              <p:nvPr/>
            </p:nvSpPr>
            <p:spPr bwMode="auto">
              <a:xfrm>
                <a:off x="4961" y="2825"/>
                <a:ext cx="103" cy="94"/>
              </a:xfrm>
              <a:custGeom>
                <a:avLst/>
                <a:gdLst>
                  <a:gd name="T0" fmla="*/ 0 w 103"/>
                  <a:gd name="T1" fmla="*/ 0 h 189"/>
                  <a:gd name="T2" fmla="*/ 103 w 103"/>
                  <a:gd name="T3" fmla="*/ 0 h 189"/>
                  <a:gd name="T4" fmla="*/ 68 w 103"/>
                  <a:gd name="T5" fmla="*/ 0 h 189"/>
                  <a:gd name="T6" fmla="*/ 0 w 103"/>
                  <a:gd name="T7" fmla="*/ 0 h 189"/>
                  <a:gd name="T8" fmla="*/ 0 60000 65536"/>
                  <a:gd name="T9" fmla="*/ 0 60000 65536"/>
                  <a:gd name="T10" fmla="*/ 0 60000 65536"/>
                  <a:gd name="T11" fmla="*/ 0 60000 65536"/>
                  <a:gd name="T12" fmla="*/ 0 w 103"/>
                  <a:gd name="T13" fmla="*/ 0 h 189"/>
                  <a:gd name="T14" fmla="*/ 103 w 103"/>
                  <a:gd name="T15" fmla="*/ 189 h 189"/>
                </a:gdLst>
                <a:ahLst/>
                <a:cxnLst>
                  <a:cxn ang="T8">
                    <a:pos x="T0" y="T1"/>
                  </a:cxn>
                  <a:cxn ang="T9">
                    <a:pos x="T2" y="T3"/>
                  </a:cxn>
                  <a:cxn ang="T10">
                    <a:pos x="T4" y="T5"/>
                  </a:cxn>
                  <a:cxn ang="T11">
                    <a:pos x="T6" y="T7"/>
                  </a:cxn>
                </a:cxnLst>
                <a:rect l="T12" t="T13" r="T14" b="T15"/>
                <a:pathLst>
                  <a:path w="103" h="189">
                    <a:moveTo>
                      <a:pt x="0" y="126"/>
                    </a:moveTo>
                    <a:lnTo>
                      <a:pt x="103" y="189"/>
                    </a:lnTo>
                    <a:lnTo>
                      <a:pt x="68" y="0"/>
                    </a:lnTo>
                    <a:lnTo>
                      <a:pt x="0" y="1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09619" name="Freeform 97"/>
            <p:cNvSpPr>
              <a:spLocks/>
            </p:cNvSpPr>
            <p:nvPr/>
          </p:nvSpPr>
          <p:spPr bwMode="auto">
            <a:xfrm>
              <a:off x="3552" y="3840"/>
              <a:ext cx="1152" cy="67"/>
            </a:xfrm>
            <a:custGeom>
              <a:avLst/>
              <a:gdLst>
                <a:gd name="T0" fmla="*/ 0 w 1275"/>
                <a:gd name="T1" fmla="*/ 1 h 133"/>
                <a:gd name="T2" fmla="*/ 4 w 1275"/>
                <a:gd name="T3" fmla="*/ 1 h 133"/>
                <a:gd name="T4" fmla="*/ 5 w 1275"/>
                <a:gd name="T5" fmla="*/ 1 h 133"/>
                <a:gd name="T6" fmla="*/ 5 w 1275"/>
                <a:gd name="T7" fmla="*/ 1 h 133"/>
                <a:gd name="T8" fmla="*/ 5 w 1275"/>
                <a:gd name="T9" fmla="*/ 1 h 133"/>
                <a:gd name="T10" fmla="*/ 19 w 1275"/>
                <a:gd name="T11" fmla="*/ 1 h 133"/>
                <a:gd name="T12" fmla="*/ 19 w 1275"/>
                <a:gd name="T13" fmla="*/ 1 h 133"/>
                <a:gd name="T14" fmla="*/ 20 w 1275"/>
                <a:gd name="T15" fmla="*/ 1 h 133"/>
                <a:gd name="T16" fmla="*/ 20 w 1275"/>
                <a:gd name="T17" fmla="*/ 1 h 133"/>
                <a:gd name="T18" fmla="*/ 20 w 1275"/>
                <a:gd name="T19" fmla="*/ 1 h 133"/>
                <a:gd name="T20" fmla="*/ 20 w 1275"/>
                <a:gd name="T21" fmla="*/ 1 h 133"/>
                <a:gd name="T22" fmla="*/ 20 w 1275"/>
                <a:gd name="T23" fmla="*/ 1 h 133"/>
                <a:gd name="T24" fmla="*/ 21 w 1275"/>
                <a:gd name="T25" fmla="*/ 1 h 133"/>
                <a:gd name="T26" fmla="*/ 21 w 1275"/>
                <a:gd name="T27" fmla="*/ 1 h 133"/>
                <a:gd name="T28" fmla="*/ 21 w 1275"/>
                <a:gd name="T29" fmla="*/ 1 h 133"/>
                <a:gd name="T30" fmla="*/ 21 w 1275"/>
                <a:gd name="T31" fmla="*/ 1 h 133"/>
                <a:gd name="T32" fmla="*/ 21 w 1275"/>
                <a:gd name="T33" fmla="*/ 1 h 133"/>
                <a:gd name="T34" fmla="*/ 21 w 1275"/>
                <a:gd name="T35" fmla="*/ 1 h 133"/>
                <a:gd name="T36" fmla="*/ 22 w 1275"/>
                <a:gd name="T37" fmla="*/ 1 h 133"/>
                <a:gd name="T38" fmla="*/ 37 w 1275"/>
                <a:gd name="T39" fmla="*/ 1 h 133"/>
                <a:gd name="T40" fmla="*/ 39 w 1275"/>
                <a:gd name="T41" fmla="*/ 1 h 133"/>
                <a:gd name="T42" fmla="*/ 39 w 1275"/>
                <a:gd name="T43" fmla="*/ 1 h 133"/>
                <a:gd name="T44" fmla="*/ 40 w 1275"/>
                <a:gd name="T45" fmla="*/ 1 h 133"/>
                <a:gd name="T46" fmla="*/ 40 w 1275"/>
                <a:gd name="T47" fmla="*/ 1 h 133"/>
                <a:gd name="T48" fmla="*/ 39 w 1275"/>
                <a:gd name="T49" fmla="*/ 1 h 133"/>
                <a:gd name="T50" fmla="*/ 39 w 1275"/>
                <a:gd name="T51" fmla="*/ 1 h 133"/>
                <a:gd name="T52" fmla="*/ 39 w 1275"/>
                <a:gd name="T53" fmla="*/ 1 h 133"/>
                <a:gd name="T54" fmla="*/ 39 w 1275"/>
                <a:gd name="T55" fmla="*/ 1 h 133"/>
                <a:gd name="T56" fmla="*/ 39 w 1275"/>
                <a:gd name="T57" fmla="*/ 1 h 133"/>
                <a:gd name="T58" fmla="*/ 38 w 1275"/>
                <a:gd name="T59" fmla="*/ 1 h 133"/>
                <a:gd name="T60" fmla="*/ 23 w 1275"/>
                <a:gd name="T61" fmla="*/ 1 h 133"/>
                <a:gd name="T62" fmla="*/ 21 w 1275"/>
                <a:gd name="T63" fmla="*/ 1 h 133"/>
                <a:gd name="T64" fmla="*/ 21 w 1275"/>
                <a:gd name="T65" fmla="*/ 1 h 133"/>
                <a:gd name="T66" fmla="*/ 20 w 1275"/>
                <a:gd name="T67" fmla="*/ 1 h 133"/>
                <a:gd name="T68" fmla="*/ 20 w 1275"/>
                <a:gd name="T69" fmla="*/ 1 h 133"/>
                <a:gd name="T70" fmla="*/ 21 w 1275"/>
                <a:gd name="T71" fmla="*/ 1 h 133"/>
                <a:gd name="T72" fmla="*/ 21 w 1275"/>
                <a:gd name="T73" fmla="*/ 1 h 133"/>
                <a:gd name="T74" fmla="*/ 20 w 1275"/>
                <a:gd name="T75" fmla="*/ 1 h 133"/>
                <a:gd name="T76" fmla="*/ 21 w 1275"/>
                <a:gd name="T77" fmla="*/ 1 h 133"/>
                <a:gd name="T78" fmla="*/ 21 w 1275"/>
                <a:gd name="T79" fmla="*/ 1 h 133"/>
                <a:gd name="T80" fmla="*/ 20 w 1275"/>
                <a:gd name="T81" fmla="*/ 1 h 133"/>
                <a:gd name="T82" fmla="*/ 19 w 1275"/>
                <a:gd name="T83" fmla="*/ 1 h 133"/>
                <a:gd name="T84" fmla="*/ 17 w 1275"/>
                <a:gd name="T85" fmla="*/ 1 h 133"/>
                <a:gd name="T86" fmla="*/ 5 w 1275"/>
                <a:gd name="T87" fmla="*/ 1 h 133"/>
                <a:gd name="T88" fmla="*/ 5 w 1275"/>
                <a:gd name="T89" fmla="*/ 1 h 133"/>
                <a:gd name="T90" fmla="*/ 5 w 1275"/>
                <a:gd name="T91" fmla="*/ 1 h 133"/>
                <a:gd name="T92" fmla="*/ 5 w 1275"/>
                <a:gd name="T93" fmla="*/ 1 h 133"/>
                <a:gd name="T94" fmla="*/ 5 w 1275"/>
                <a:gd name="T95" fmla="*/ 1 h 133"/>
                <a:gd name="T96" fmla="*/ 5 w 1275"/>
                <a:gd name="T97" fmla="*/ 1 h 13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75"/>
                <a:gd name="T148" fmla="*/ 0 h 133"/>
                <a:gd name="T149" fmla="*/ 1275 w 1275"/>
                <a:gd name="T150" fmla="*/ 133 h 13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75" h="133">
                  <a:moveTo>
                    <a:pt x="18" y="0"/>
                  </a:moveTo>
                  <a:lnTo>
                    <a:pt x="0" y="0"/>
                  </a:lnTo>
                  <a:lnTo>
                    <a:pt x="0" y="6"/>
                  </a:lnTo>
                  <a:lnTo>
                    <a:pt x="1" y="13"/>
                  </a:lnTo>
                  <a:lnTo>
                    <a:pt x="2" y="17"/>
                  </a:lnTo>
                  <a:lnTo>
                    <a:pt x="4" y="23"/>
                  </a:lnTo>
                  <a:lnTo>
                    <a:pt x="10" y="33"/>
                  </a:lnTo>
                  <a:lnTo>
                    <a:pt x="12" y="37"/>
                  </a:lnTo>
                  <a:lnTo>
                    <a:pt x="22" y="49"/>
                  </a:lnTo>
                  <a:lnTo>
                    <a:pt x="35" y="57"/>
                  </a:lnTo>
                  <a:lnTo>
                    <a:pt x="51" y="64"/>
                  </a:lnTo>
                  <a:lnTo>
                    <a:pt x="54" y="64"/>
                  </a:lnTo>
                  <a:lnTo>
                    <a:pt x="72" y="70"/>
                  </a:lnTo>
                  <a:lnTo>
                    <a:pt x="91" y="74"/>
                  </a:lnTo>
                  <a:lnTo>
                    <a:pt x="112" y="76"/>
                  </a:lnTo>
                  <a:lnTo>
                    <a:pt x="532" y="76"/>
                  </a:lnTo>
                  <a:lnTo>
                    <a:pt x="553" y="76"/>
                  </a:lnTo>
                  <a:lnTo>
                    <a:pt x="573" y="80"/>
                  </a:lnTo>
                  <a:lnTo>
                    <a:pt x="591" y="86"/>
                  </a:lnTo>
                  <a:lnTo>
                    <a:pt x="591" y="68"/>
                  </a:lnTo>
                  <a:lnTo>
                    <a:pt x="587" y="84"/>
                  </a:lnTo>
                  <a:lnTo>
                    <a:pt x="603" y="92"/>
                  </a:lnTo>
                  <a:lnTo>
                    <a:pt x="616" y="100"/>
                  </a:lnTo>
                  <a:lnTo>
                    <a:pt x="625" y="110"/>
                  </a:lnTo>
                  <a:lnTo>
                    <a:pt x="629" y="94"/>
                  </a:lnTo>
                  <a:lnTo>
                    <a:pt x="622" y="106"/>
                  </a:lnTo>
                  <a:lnTo>
                    <a:pt x="629" y="118"/>
                  </a:lnTo>
                  <a:lnTo>
                    <a:pt x="635" y="106"/>
                  </a:lnTo>
                  <a:lnTo>
                    <a:pt x="627" y="112"/>
                  </a:lnTo>
                  <a:lnTo>
                    <a:pt x="629" y="118"/>
                  </a:lnTo>
                  <a:lnTo>
                    <a:pt x="637" y="112"/>
                  </a:lnTo>
                  <a:lnTo>
                    <a:pt x="628" y="112"/>
                  </a:lnTo>
                  <a:lnTo>
                    <a:pt x="629" y="118"/>
                  </a:lnTo>
                  <a:lnTo>
                    <a:pt x="629" y="123"/>
                  </a:lnTo>
                  <a:lnTo>
                    <a:pt x="631" y="129"/>
                  </a:lnTo>
                  <a:lnTo>
                    <a:pt x="634" y="133"/>
                  </a:lnTo>
                  <a:lnTo>
                    <a:pt x="637" y="133"/>
                  </a:lnTo>
                  <a:lnTo>
                    <a:pt x="640" y="133"/>
                  </a:lnTo>
                  <a:lnTo>
                    <a:pt x="644" y="129"/>
                  </a:lnTo>
                  <a:lnTo>
                    <a:pt x="646" y="123"/>
                  </a:lnTo>
                  <a:lnTo>
                    <a:pt x="647" y="118"/>
                  </a:lnTo>
                  <a:lnTo>
                    <a:pt x="647" y="112"/>
                  </a:lnTo>
                  <a:lnTo>
                    <a:pt x="638" y="112"/>
                  </a:lnTo>
                  <a:lnTo>
                    <a:pt x="647" y="118"/>
                  </a:lnTo>
                  <a:lnTo>
                    <a:pt x="648" y="112"/>
                  </a:lnTo>
                  <a:lnTo>
                    <a:pt x="639" y="106"/>
                  </a:lnTo>
                  <a:lnTo>
                    <a:pt x="646" y="118"/>
                  </a:lnTo>
                  <a:lnTo>
                    <a:pt x="652" y="106"/>
                  </a:lnTo>
                  <a:lnTo>
                    <a:pt x="646" y="94"/>
                  </a:lnTo>
                  <a:lnTo>
                    <a:pt x="649" y="110"/>
                  </a:lnTo>
                  <a:lnTo>
                    <a:pt x="658" y="100"/>
                  </a:lnTo>
                  <a:lnTo>
                    <a:pt x="671" y="92"/>
                  </a:lnTo>
                  <a:lnTo>
                    <a:pt x="687" y="84"/>
                  </a:lnTo>
                  <a:lnTo>
                    <a:pt x="683" y="68"/>
                  </a:lnTo>
                  <a:lnTo>
                    <a:pt x="683" y="86"/>
                  </a:lnTo>
                  <a:lnTo>
                    <a:pt x="701" y="80"/>
                  </a:lnTo>
                  <a:lnTo>
                    <a:pt x="720" y="76"/>
                  </a:lnTo>
                  <a:lnTo>
                    <a:pt x="742" y="76"/>
                  </a:lnTo>
                  <a:lnTo>
                    <a:pt x="1161" y="76"/>
                  </a:lnTo>
                  <a:lnTo>
                    <a:pt x="1182" y="74"/>
                  </a:lnTo>
                  <a:lnTo>
                    <a:pt x="1201" y="70"/>
                  </a:lnTo>
                  <a:lnTo>
                    <a:pt x="1220" y="64"/>
                  </a:lnTo>
                  <a:lnTo>
                    <a:pt x="1223" y="64"/>
                  </a:lnTo>
                  <a:lnTo>
                    <a:pt x="1239" y="57"/>
                  </a:lnTo>
                  <a:lnTo>
                    <a:pt x="1251" y="49"/>
                  </a:lnTo>
                  <a:lnTo>
                    <a:pt x="1261" y="37"/>
                  </a:lnTo>
                  <a:lnTo>
                    <a:pt x="1263" y="33"/>
                  </a:lnTo>
                  <a:lnTo>
                    <a:pt x="1270" y="23"/>
                  </a:lnTo>
                  <a:lnTo>
                    <a:pt x="1272" y="17"/>
                  </a:lnTo>
                  <a:lnTo>
                    <a:pt x="1274" y="13"/>
                  </a:lnTo>
                  <a:lnTo>
                    <a:pt x="1274" y="6"/>
                  </a:lnTo>
                  <a:lnTo>
                    <a:pt x="1275" y="0"/>
                  </a:lnTo>
                  <a:lnTo>
                    <a:pt x="1257" y="0"/>
                  </a:lnTo>
                  <a:lnTo>
                    <a:pt x="1256" y="6"/>
                  </a:lnTo>
                  <a:lnTo>
                    <a:pt x="1265" y="6"/>
                  </a:lnTo>
                  <a:lnTo>
                    <a:pt x="1257" y="0"/>
                  </a:lnTo>
                  <a:lnTo>
                    <a:pt x="1255" y="4"/>
                  </a:lnTo>
                  <a:lnTo>
                    <a:pt x="1263" y="11"/>
                  </a:lnTo>
                  <a:lnTo>
                    <a:pt x="1257" y="0"/>
                  </a:lnTo>
                  <a:lnTo>
                    <a:pt x="1250" y="9"/>
                  </a:lnTo>
                  <a:lnTo>
                    <a:pt x="1257" y="21"/>
                  </a:lnTo>
                  <a:lnTo>
                    <a:pt x="1254" y="6"/>
                  </a:lnTo>
                  <a:lnTo>
                    <a:pt x="1244" y="17"/>
                  </a:lnTo>
                  <a:lnTo>
                    <a:pt x="1231" y="25"/>
                  </a:lnTo>
                  <a:lnTo>
                    <a:pt x="1215" y="33"/>
                  </a:lnTo>
                  <a:lnTo>
                    <a:pt x="1220" y="49"/>
                  </a:lnTo>
                  <a:lnTo>
                    <a:pt x="1220" y="31"/>
                  </a:lnTo>
                  <a:lnTo>
                    <a:pt x="1201" y="37"/>
                  </a:lnTo>
                  <a:lnTo>
                    <a:pt x="1182" y="41"/>
                  </a:lnTo>
                  <a:lnTo>
                    <a:pt x="1161" y="43"/>
                  </a:lnTo>
                  <a:lnTo>
                    <a:pt x="742" y="43"/>
                  </a:lnTo>
                  <a:lnTo>
                    <a:pt x="720" y="43"/>
                  </a:lnTo>
                  <a:lnTo>
                    <a:pt x="701" y="47"/>
                  </a:lnTo>
                  <a:lnTo>
                    <a:pt x="683" y="53"/>
                  </a:lnTo>
                  <a:lnTo>
                    <a:pt x="680" y="53"/>
                  </a:lnTo>
                  <a:lnTo>
                    <a:pt x="664" y="61"/>
                  </a:lnTo>
                  <a:lnTo>
                    <a:pt x="651" y="68"/>
                  </a:lnTo>
                  <a:lnTo>
                    <a:pt x="641" y="78"/>
                  </a:lnTo>
                  <a:lnTo>
                    <a:pt x="639" y="82"/>
                  </a:lnTo>
                  <a:lnTo>
                    <a:pt x="633" y="94"/>
                  </a:lnTo>
                  <a:lnTo>
                    <a:pt x="631" y="98"/>
                  </a:lnTo>
                  <a:lnTo>
                    <a:pt x="630" y="104"/>
                  </a:lnTo>
                  <a:lnTo>
                    <a:pt x="629" y="112"/>
                  </a:lnTo>
                  <a:lnTo>
                    <a:pt x="629" y="118"/>
                  </a:lnTo>
                  <a:lnTo>
                    <a:pt x="646" y="118"/>
                  </a:lnTo>
                  <a:lnTo>
                    <a:pt x="646" y="112"/>
                  </a:lnTo>
                  <a:lnTo>
                    <a:pt x="644" y="106"/>
                  </a:lnTo>
                  <a:lnTo>
                    <a:pt x="640" y="102"/>
                  </a:lnTo>
                  <a:lnTo>
                    <a:pt x="637" y="102"/>
                  </a:lnTo>
                  <a:lnTo>
                    <a:pt x="634" y="102"/>
                  </a:lnTo>
                  <a:lnTo>
                    <a:pt x="631" y="106"/>
                  </a:lnTo>
                  <a:lnTo>
                    <a:pt x="629" y="112"/>
                  </a:lnTo>
                  <a:lnTo>
                    <a:pt x="629" y="118"/>
                  </a:lnTo>
                  <a:lnTo>
                    <a:pt x="637" y="118"/>
                  </a:lnTo>
                  <a:lnTo>
                    <a:pt x="647" y="118"/>
                  </a:lnTo>
                  <a:lnTo>
                    <a:pt x="646" y="112"/>
                  </a:lnTo>
                  <a:lnTo>
                    <a:pt x="646" y="104"/>
                  </a:lnTo>
                  <a:lnTo>
                    <a:pt x="644" y="98"/>
                  </a:lnTo>
                  <a:lnTo>
                    <a:pt x="641" y="94"/>
                  </a:lnTo>
                  <a:lnTo>
                    <a:pt x="635" y="82"/>
                  </a:lnTo>
                  <a:lnTo>
                    <a:pt x="633" y="78"/>
                  </a:lnTo>
                  <a:lnTo>
                    <a:pt x="623" y="68"/>
                  </a:lnTo>
                  <a:lnTo>
                    <a:pt x="611" y="61"/>
                  </a:lnTo>
                  <a:lnTo>
                    <a:pt x="595" y="53"/>
                  </a:lnTo>
                  <a:lnTo>
                    <a:pt x="591" y="53"/>
                  </a:lnTo>
                  <a:lnTo>
                    <a:pt x="573" y="47"/>
                  </a:lnTo>
                  <a:lnTo>
                    <a:pt x="553" y="43"/>
                  </a:lnTo>
                  <a:lnTo>
                    <a:pt x="532" y="43"/>
                  </a:lnTo>
                  <a:lnTo>
                    <a:pt x="112" y="43"/>
                  </a:lnTo>
                  <a:lnTo>
                    <a:pt x="91" y="41"/>
                  </a:lnTo>
                  <a:lnTo>
                    <a:pt x="72" y="37"/>
                  </a:lnTo>
                  <a:lnTo>
                    <a:pt x="54" y="31"/>
                  </a:lnTo>
                  <a:lnTo>
                    <a:pt x="54" y="49"/>
                  </a:lnTo>
                  <a:lnTo>
                    <a:pt x="58" y="33"/>
                  </a:lnTo>
                  <a:lnTo>
                    <a:pt x="42" y="25"/>
                  </a:lnTo>
                  <a:lnTo>
                    <a:pt x="29" y="17"/>
                  </a:lnTo>
                  <a:lnTo>
                    <a:pt x="20" y="6"/>
                  </a:lnTo>
                  <a:lnTo>
                    <a:pt x="17" y="21"/>
                  </a:lnTo>
                  <a:lnTo>
                    <a:pt x="23" y="9"/>
                  </a:lnTo>
                  <a:lnTo>
                    <a:pt x="17" y="0"/>
                  </a:lnTo>
                  <a:lnTo>
                    <a:pt x="10" y="11"/>
                  </a:lnTo>
                  <a:lnTo>
                    <a:pt x="19" y="4"/>
                  </a:lnTo>
                  <a:lnTo>
                    <a:pt x="18" y="0"/>
                  </a:lnTo>
                  <a:lnTo>
                    <a:pt x="9" y="6"/>
                  </a:lnTo>
                  <a:lnTo>
                    <a:pt x="18" y="6"/>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20" name="Rectangle 98"/>
            <p:cNvSpPr>
              <a:spLocks noChangeArrowheads="1"/>
            </p:cNvSpPr>
            <p:nvPr/>
          </p:nvSpPr>
          <p:spPr bwMode="auto">
            <a:xfrm>
              <a:off x="3552" y="3936"/>
              <a:ext cx="117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r>
                <a:rPr lang="en-US" sz="1400">
                  <a:solidFill>
                    <a:srgbClr val="000000"/>
                  </a:solidFill>
                  <a:latin typeface="Arial" pitchFamily="34" charset="0"/>
                  <a:cs typeface="Arial" pitchFamily="34" charset="0"/>
                </a:rPr>
                <a:t> Enterprise Systems Age</a:t>
              </a:r>
              <a:endParaRPr lang="en-US" sz="2400">
                <a:latin typeface="Times New Roman" pitchFamily="18" charset="0"/>
                <a:cs typeface="Arial" pitchFamily="34" charset="0"/>
              </a:endParaRPr>
            </a:p>
          </p:txBody>
        </p:sp>
        <p:sp>
          <p:nvSpPr>
            <p:cNvPr id="109621" name="Rectangle 99"/>
            <p:cNvSpPr>
              <a:spLocks noChangeArrowheads="1"/>
            </p:cNvSpPr>
            <p:nvPr/>
          </p:nvSpPr>
          <p:spPr bwMode="auto">
            <a:xfrm>
              <a:off x="3648" y="1920"/>
              <a:ext cx="816" cy="576"/>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cs typeface="Arial" pitchFamily="34" charset="0"/>
              </a:endParaRPr>
            </a:p>
          </p:txBody>
        </p:sp>
        <p:sp>
          <p:nvSpPr>
            <p:cNvPr id="109622" name="Oval 100"/>
            <p:cNvSpPr>
              <a:spLocks noChangeArrowheads="1"/>
            </p:cNvSpPr>
            <p:nvPr/>
          </p:nvSpPr>
          <p:spPr bwMode="auto">
            <a:xfrm>
              <a:off x="3696" y="1968"/>
              <a:ext cx="192" cy="192"/>
            </a:xfrm>
            <a:prstGeom prst="ellipse">
              <a:avLst/>
            </a:prstGeom>
            <a:solidFill>
              <a:srgbClr val="00FF00"/>
            </a:solidFill>
            <a:ln w="9525">
              <a:solidFill>
                <a:schemeClr val="tx1"/>
              </a:solidFill>
              <a:round/>
              <a:headEnd/>
              <a:tailEnd/>
            </a:ln>
          </p:spPr>
          <p:txBody>
            <a:bodyPr wrap="none" anchor="ctr"/>
            <a:lstStyle/>
            <a:p>
              <a:endParaRPr lang="en-US">
                <a:cs typeface="Arial" pitchFamily="34" charset="0"/>
              </a:endParaRPr>
            </a:p>
          </p:txBody>
        </p:sp>
        <p:sp>
          <p:nvSpPr>
            <p:cNvPr id="109623" name="Oval 101"/>
            <p:cNvSpPr>
              <a:spLocks noChangeArrowheads="1"/>
            </p:cNvSpPr>
            <p:nvPr/>
          </p:nvSpPr>
          <p:spPr bwMode="auto">
            <a:xfrm>
              <a:off x="4176" y="2016"/>
              <a:ext cx="192" cy="192"/>
            </a:xfrm>
            <a:prstGeom prst="ellipse">
              <a:avLst/>
            </a:prstGeom>
            <a:solidFill>
              <a:srgbClr val="00FF00"/>
            </a:solidFill>
            <a:ln w="9525">
              <a:solidFill>
                <a:schemeClr val="tx1"/>
              </a:solidFill>
              <a:round/>
              <a:headEnd/>
              <a:tailEnd/>
            </a:ln>
          </p:spPr>
          <p:txBody>
            <a:bodyPr wrap="none" anchor="ctr"/>
            <a:lstStyle/>
            <a:p>
              <a:endParaRPr lang="en-US">
                <a:cs typeface="Arial" pitchFamily="34" charset="0"/>
              </a:endParaRPr>
            </a:p>
          </p:txBody>
        </p:sp>
        <p:sp>
          <p:nvSpPr>
            <p:cNvPr id="109624" name="Oval 102"/>
            <p:cNvSpPr>
              <a:spLocks noChangeArrowheads="1"/>
            </p:cNvSpPr>
            <p:nvPr/>
          </p:nvSpPr>
          <p:spPr bwMode="auto">
            <a:xfrm>
              <a:off x="3936" y="2256"/>
              <a:ext cx="192" cy="192"/>
            </a:xfrm>
            <a:prstGeom prst="ellipse">
              <a:avLst/>
            </a:prstGeom>
            <a:solidFill>
              <a:srgbClr val="00FF00"/>
            </a:solidFill>
            <a:ln w="9525">
              <a:solidFill>
                <a:schemeClr val="tx1"/>
              </a:solidFill>
              <a:round/>
              <a:headEnd/>
              <a:tailEnd/>
            </a:ln>
          </p:spPr>
          <p:txBody>
            <a:bodyPr wrap="none" anchor="ctr"/>
            <a:lstStyle/>
            <a:p>
              <a:endParaRPr lang="en-US">
                <a:cs typeface="Arial" pitchFamily="34" charset="0"/>
              </a:endParaRPr>
            </a:p>
          </p:txBody>
        </p:sp>
        <p:cxnSp>
          <p:nvCxnSpPr>
            <p:cNvPr id="109625" name="AutoShape 103"/>
            <p:cNvCxnSpPr>
              <a:cxnSpLocks noChangeShapeType="1"/>
              <a:stCxn id="109622" idx="5"/>
              <a:endCxn id="109624" idx="1"/>
            </p:cNvCxnSpPr>
            <p:nvPr/>
          </p:nvCxnSpPr>
          <p:spPr bwMode="auto">
            <a:xfrm>
              <a:off x="3860" y="2132"/>
              <a:ext cx="104" cy="15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09626" name="Line 104"/>
            <p:cNvSpPr>
              <a:spLocks noChangeShapeType="1"/>
            </p:cNvSpPr>
            <p:nvPr/>
          </p:nvSpPr>
          <p:spPr bwMode="auto">
            <a:xfrm flipV="1">
              <a:off x="4080" y="2160"/>
              <a:ext cx="96" cy="9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9627" name="Freeform 105"/>
            <p:cNvSpPr>
              <a:spLocks/>
            </p:cNvSpPr>
            <p:nvPr/>
          </p:nvSpPr>
          <p:spPr bwMode="auto">
            <a:xfrm>
              <a:off x="3984" y="1296"/>
              <a:ext cx="96" cy="160"/>
            </a:xfrm>
            <a:custGeom>
              <a:avLst/>
              <a:gdLst>
                <a:gd name="T0" fmla="*/ 0 w 97"/>
                <a:gd name="T1" fmla="*/ 0 h 178"/>
                <a:gd name="T2" fmla="*/ 48 w 97"/>
                <a:gd name="T3" fmla="*/ 4 h 178"/>
                <a:gd name="T4" fmla="*/ 63 w 97"/>
                <a:gd name="T5" fmla="*/ 0 h 178"/>
                <a:gd name="T6" fmla="*/ 0 w 97"/>
                <a:gd name="T7" fmla="*/ 0 h 178"/>
                <a:gd name="T8" fmla="*/ 0 60000 65536"/>
                <a:gd name="T9" fmla="*/ 0 60000 65536"/>
                <a:gd name="T10" fmla="*/ 0 60000 65536"/>
                <a:gd name="T11" fmla="*/ 0 60000 65536"/>
                <a:gd name="T12" fmla="*/ 0 w 97"/>
                <a:gd name="T13" fmla="*/ 0 h 178"/>
                <a:gd name="T14" fmla="*/ 97 w 97"/>
                <a:gd name="T15" fmla="*/ 178 h 178"/>
              </a:gdLst>
              <a:ahLst/>
              <a:cxnLst>
                <a:cxn ang="T8">
                  <a:pos x="T0" y="T1"/>
                </a:cxn>
                <a:cxn ang="T9">
                  <a:pos x="T2" y="T3"/>
                </a:cxn>
                <a:cxn ang="T10">
                  <a:pos x="T4" y="T5"/>
                </a:cxn>
                <a:cxn ang="T11">
                  <a:pos x="T6" y="T7"/>
                </a:cxn>
              </a:cxnLst>
              <a:rect l="T12" t="T13" r="T14" b="T15"/>
              <a:pathLst>
                <a:path w="97" h="178">
                  <a:moveTo>
                    <a:pt x="0" y="0"/>
                  </a:moveTo>
                  <a:lnTo>
                    <a:pt x="49" y="178"/>
                  </a:lnTo>
                  <a:lnTo>
                    <a:pt x="9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28" name="Line 106"/>
            <p:cNvSpPr>
              <a:spLocks noChangeShapeType="1"/>
            </p:cNvSpPr>
            <p:nvPr/>
          </p:nvSpPr>
          <p:spPr bwMode="auto">
            <a:xfrm>
              <a:off x="4032" y="1104"/>
              <a:ext cx="0" cy="19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11" name="Group 111"/>
          <p:cNvGrpSpPr>
            <a:grpSpLocks/>
          </p:cNvGrpSpPr>
          <p:nvPr/>
        </p:nvGrpSpPr>
        <p:grpSpPr bwMode="auto">
          <a:xfrm>
            <a:off x="8915400" y="1905001"/>
            <a:ext cx="1752600" cy="4773613"/>
            <a:chOff x="4656" y="1200"/>
            <a:chExt cx="1104" cy="3007"/>
          </a:xfrm>
        </p:grpSpPr>
        <p:sp>
          <p:nvSpPr>
            <p:cNvPr id="109586" name="Freeform 108"/>
            <p:cNvSpPr>
              <a:spLocks/>
            </p:cNvSpPr>
            <p:nvPr/>
          </p:nvSpPr>
          <p:spPr bwMode="auto">
            <a:xfrm>
              <a:off x="4656" y="1200"/>
              <a:ext cx="192" cy="240"/>
            </a:xfrm>
            <a:custGeom>
              <a:avLst/>
              <a:gdLst>
                <a:gd name="T0" fmla="*/ 0 w 446"/>
                <a:gd name="T1" fmla="*/ 0 h 821"/>
                <a:gd name="T2" fmla="*/ 0 w 446"/>
                <a:gd name="T3" fmla="*/ 0 h 821"/>
                <a:gd name="T4" fmla="*/ 0 w 446"/>
                <a:gd name="T5" fmla="*/ 0 h 821"/>
                <a:gd name="T6" fmla="*/ 0 w 446"/>
                <a:gd name="T7" fmla="*/ 0 h 821"/>
                <a:gd name="T8" fmla="*/ 0 w 446"/>
                <a:gd name="T9" fmla="*/ 0 h 821"/>
                <a:gd name="T10" fmla="*/ 0 60000 65536"/>
                <a:gd name="T11" fmla="*/ 0 60000 65536"/>
                <a:gd name="T12" fmla="*/ 0 60000 65536"/>
                <a:gd name="T13" fmla="*/ 0 60000 65536"/>
                <a:gd name="T14" fmla="*/ 0 60000 65536"/>
                <a:gd name="T15" fmla="*/ 0 w 446"/>
                <a:gd name="T16" fmla="*/ 0 h 821"/>
                <a:gd name="T17" fmla="*/ 446 w 446"/>
                <a:gd name="T18" fmla="*/ 821 h 821"/>
              </a:gdLst>
              <a:ahLst/>
              <a:cxnLst>
                <a:cxn ang="T10">
                  <a:pos x="T0" y="T1"/>
                </a:cxn>
                <a:cxn ang="T11">
                  <a:pos x="T2" y="T3"/>
                </a:cxn>
                <a:cxn ang="T12">
                  <a:pos x="T4" y="T5"/>
                </a:cxn>
                <a:cxn ang="T13">
                  <a:pos x="T6" y="T7"/>
                </a:cxn>
                <a:cxn ang="T14">
                  <a:pos x="T8" y="T9"/>
                </a:cxn>
              </a:cxnLst>
              <a:rect l="T15" t="T16" r="T17" b="T18"/>
              <a:pathLst>
                <a:path w="446" h="821">
                  <a:moveTo>
                    <a:pt x="12" y="0"/>
                  </a:moveTo>
                  <a:lnTo>
                    <a:pt x="0" y="24"/>
                  </a:lnTo>
                  <a:lnTo>
                    <a:pt x="433" y="821"/>
                  </a:lnTo>
                  <a:lnTo>
                    <a:pt x="446" y="798"/>
                  </a:lnTo>
                  <a:lnTo>
                    <a:pt x="12" y="0"/>
                  </a:lnTo>
                  <a:close/>
                </a:path>
              </a:pathLst>
            </a:custGeom>
            <a:solidFill>
              <a:srgbClr val="000000"/>
            </a:solidFill>
            <a:ln w="19050" cmpd="sng">
              <a:solidFill>
                <a:srgbClr val="000000"/>
              </a:solidFill>
              <a:round/>
              <a:headEnd/>
              <a:tailEnd/>
            </a:ln>
          </p:spPr>
          <p:txBody>
            <a:bodyPr/>
            <a:lstStyle/>
            <a:p>
              <a:endParaRPr lang="en-US"/>
            </a:p>
          </p:txBody>
        </p:sp>
        <p:sp>
          <p:nvSpPr>
            <p:cNvPr id="109587" name="Freeform 109"/>
            <p:cNvSpPr>
              <a:spLocks/>
            </p:cNvSpPr>
            <p:nvPr/>
          </p:nvSpPr>
          <p:spPr bwMode="auto">
            <a:xfrm>
              <a:off x="4800" y="1392"/>
              <a:ext cx="69" cy="88"/>
            </a:xfrm>
            <a:custGeom>
              <a:avLst/>
              <a:gdLst>
                <a:gd name="T0" fmla="*/ 0 w 103"/>
                <a:gd name="T1" fmla="*/ 0 h 188"/>
                <a:gd name="T2" fmla="*/ 1 w 103"/>
                <a:gd name="T3" fmla="*/ 0 h 188"/>
                <a:gd name="T4" fmla="*/ 1 w 103"/>
                <a:gd name="T5" fmla="*/ 0 h 188"/>
                <a:gd name="T6" fmla="*/ 0 w 103"/>
                <a:gd name="T7" fmla="*/ 0 h 188"/>
                <a:gd name="T8" fmla="*/ 0 60000 65536"/>
                <a:gd name="T9" fmla="*/ 0 60000 65536"/>
                <a:gd name="T10" fmla="*/ 0 60000 65536"/>
                <a:gd name="T11" fmla="*/ 0 60000 65536"/>
                <a:gd name="T12" fmla="*/ 0 w 103"/>
                <a:gd name="T13" fmla="*/ 0 h 188"/>
                <a:gd name="T14" fmla="*/ 103 w 103"/>
                <a:gd name="T15" fmla="*/ 188 h 188"/>
              </a:gdLst>
              <a:ahLst/>
              <a:cxnLst>
                <a:cxn ang="T8">
                  <a:pos x="T0" y="T1"/>
                </a:cxn>
                <a:cxn ang="T9">
                  <a:pos x="T2" y="T3"/>
                </a:cxn>
                <a:cxn ang="T10">
                  <a:pos x="T4" y="T5"/>
                </a:cxn>
                <a:cxn ang="T11">
                  <a:pos x="T6" y="T7"/>
                </a:cxn>
              </a:cxnLst>
              <a:rect l="T12" t="T13" r="T14" b="T15"/>
              <a:pathLst>
                <a:path w="103" h="188">
                  <a:moveTo>
                    <a:pt x="0" y="125"/>
                  </a:moveTo>
                  <a:lnTo>
                    <a:pt x="103" y="188"/>
                  </a:lnTo>
                  <a:lnTo>
                    <a:pt x="68" y="0"/>
                  </a:lnTo>
                  <a:lnTo>
                    <a:pt x="0" y="125"/>
                  </a:lnTo>
                  <a:close/>
                </a:path>
              </a:pathLst>
            </a:custGeom>
            <a:solidFill>
              <a:srgbClr val="000000"/>
            </a:solidFill>
            <a:ln w="19050" cmpd="sng">
              <a:solidFill>
                <a:srgbClr val="000000"/>
              </a:solidFill>
              <a:round/>
              <a:headEnd/>
              <a:tailEnd/>
            </a:ln>
          </p:spPr>
          <p:txBody>
            <a:bodyPr/>
            <a:lstStyle/>
            <a:p>
              <a:endParaRPr lang="en-US"/>
            </a:p>
          </p:txBody>
        </p:sp>
        <p:sp>
          <p:nvSpPr>
            <p:cNvPr id="109588" name="Rectangle 110"/>
            <p:cNvSpPr>
              <a:spLocks noChangeArrowheads="1"/>
            </p:cNvSpPr>
            <p:nvPr/>
          </p:nvSpPr>
          <p:spPr bwMode="auto">
            <a:xfrm>
              <a:off x="4896" y="1920"/>
              <a:ext cx="816" cy="576"/>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cs typeface="Arial" pitchFamily="34" charset="0"/>
              </a:endParaRPr>
            </a:p>
          </p:txBody>
        </p:sp>
        <p:sp>
          <p:nvSpPr>
            <p:cNvPr id="109589" name="Oval 111"/>
            <p:cNvSpPr>
              <a:spLocks noChangeArrowheads="1"/>
            </p:cNvSpPr>
            <p:nvPr/>
          </p:nvSpPr>
          <p:spPr bwMode="auto">
            <a:xfrm>
              <a:off x="4944" y="1968"/>
              <a:ext cx="192" cy="192"/>
            </a:xfrm>
            <a:prstGeom prst="ellipse">
              <a:avLst/>
            </a:prstGeom>
            <a:solidFill>
              <a:srgbClr val="00FF00"/>
            </a:solidFill>
            <a:ln w="9525">
              <a:solidFill>
                <a:schemeClr val="tx1"/>
              </a:solidFill>
              <a:round/>
              <a:headEnd/>
              <a:tailEnd/>
            </a:ln>
          </p:spPr>
          <p:txBody>
            <a:bodyPr wrap="none" anchor="ctr"/>
            <a:lstStyle/>
            <a:p>
              <a:endParaRPr lang="en-US">
                <a:cs typeface="Arial" pitchFamily="34" charset="0"/>
              </a:endParaRPr>
            </a:p>
          </p:txBody>
        </p:sp>
        <p:sp>
          <p:nvSpPr>
            <p:cNvPr id="109590" name="Oval 112"/>
            <p:cNvSpPr>
              <a:spLocks noChangeArrowheads="1"/>
            </p:cNvSpPr>
            <p:nvPr/>
          </p:nvSpPr>
          <p:spPr bwMode="auto">
            <a:xfrm>
              <a:off x="5424" y="2016"/>
              <a:ext cx="192" cy="192"/>
            </a:xfrm>
            <a:prstGeom prst="ellipse">
              <a:avLst/>
            </a:prstGeom>
            <a:solidFill>
              <a:srgbClr val="00FF00"/>
            </a:solidFill>
            <a:ln w="9525">
              <a:solidFill>
                <a:schemeClr val="tx1"/>
              </a:solidFill>
              <a:round/>
              <a:headEnd/>
              <a:tailEnd/>
            </a:ln>
          </p:spPr>
          <p:txBody>
            <a:bodyPr wrap="none" anchor="ctr"/>
            <a:lstStyle/>
            <a:p>
              <a:endParaRPr lang="en-US">
                <a:cs typeface="Arial" pitchFamily="34" charset="0"/>
              </a:endParaRPr>
            </a:p>
          </p:txBody>
        </p:sp>
        <p:sp>
          <p:nvSpPr>
            <p:cNvPr id="109591" name="Oval 113"/>
            <p:cNvSpPr>
              <a:spLocks noChangeArrowheads="1"/>
            </p:cNvSpPr>
            <p:nvPr/>
          </p:nvSpPr>
          <p:spPr bwMode="auto">
            <a:xfrm>
              <a:off x="5184" y="2256"/>
              <a:ext cx="192" cy="192"/>
            </a:xfrm>
            <a:prstGeom prst="ellipse">
              <a:avLst/>
            </a:prstGeom>
            <a:solidFill>
              <a:srgbClr val="00FF00"/>
            </a:solidFill>
            <a:ln w="9525">
              <a:solidFill>
                <a:schemeClr val="tx1"/>
              </a:solidFill>
              <a:round/>
              <a:headEnd/>
              <a:tailEnd/>
            </a:ln>
          </p:spPr>
          <p:txBody>
            <a:bodyPr wrap="none" anchor="ctr"/>
            <a:lstStyle/>
            <a:p>
              <a:endParaRPr lang="en-US">
                <a:cs typeface="Arial" pitchFamily="34" charset="0"/>
              </a:endParaRPr>
            </a:p>
          </p:txBody>
        </p:sp>
        <p:cxnSp>
          <p:nvCxnSpPr>
            <p:cNvPr id="109592" name="AutoShape 114"/>
            <p:cNvCxnSpPr>
              <a:cxnSpLocks noChangeShapeType="1"/>
              <a:stCxn id="109589" idx="5"/>
              <a:endCxn id="109591" idx="1"/>
            </p:cNvCxnSpPr>
            <p:nvPr/>
          </p:nvCxnSpPr>
          <p:spPr bwMode="auto">
            <a:xfrm>
              <a:off x="5108" y="2132"/>
              <a:ext cx="104" cy="15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09593" name="Line 115"/>
            <p:cNvSpPr>
              <a:spLocks noChangeShapeType="1"/>
            </p:cNvSpPr>
            <p:nvPr/>
          </p:nvSpPr>
          <p:spPr bwMode="auto">
            <a:xfrm flipV="1">
              <a:off x="5328" y="2160"/>
              <a:ext cx="96" cy="9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9594" name="Rectangle 116"/>
            <p:cNvSpPr>
              <a:spLocks noChangeArrowheads="1"/>
            </p:cNvSpPr>
            <p:nvPr/>
          </p:nvSpPr>
          <p:spPr bwMode="auto">
            <a:xfrm>
              <a:off x="4896" y="3024"/>
              <a:ext cx="816" cy="576"/>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cs typeface="Arial" pitchFamily="34" charset="0"/>
              </a:endParaRPr>
            </a:p>
          </p:txBody>
        </p:sp>
        <p:sp>
          <p:nvSpPr>
            <p:cNvPr id="109595" name="Oval 117"/>
            <p:cNvSpPr>
              <a:spLocks noChangeArrowheads="1"/>
            </p:cNvSpPr>
            <p:nvPr/>
          </p:nvSpPr>
          <p:spPr bwMode="auto">
            <a:xfrm>
              <a:off x="4944" y="3072"/>
              <a:ext cx="192" cy="192"/>
            </a:xfrm>
            <a:prstGeom prst="ellipse">
              <a:avLst/>
            </a:prstGeom>
            <a:solidFill>
              <a:srgbClr val="00FF00"/>
            </a:solidFill>
            <a:ln w="9525">
              <a:solidFill>
                <a:schemeClr val="tx1"/>
              </a:solidFill>
              <a:round/>
              <a:headEnd/>
              <a:tailEnd/>
            </a:ln>
          </p:spPr>
          <p:txBody>
            <a:bodyPr wrap="none" anchor="ctr"/>
            <a:lstStyle/>
            <a:p>
              <a:endParaRPr lang="en-US">
                <a:cs typeface="Arial" pitchFamily="34" charset="0"/>
              </a:endParaRPr>
            </a:p>
          </p:txBody>
        </p:sp>
        <p:sp>
          <p:nvSpPr>
            <p:cNvPr id="109596" name="Oval 118"/>
            <p:cNvSpPr>
              <a:spLocks noChangeArrowheads="1"/>
            </p:cNvSpPr>
            <p:nvPr/>
          </p:nvSpPr>
          <p:spPr bwMode="auto">
            <a:xfrm>
              <a:off x="5424" y="3120"/>
              <a:ext cx="192" cy="192"/>
            </a:xfrm>
            <a:prstGeom prst="ellipse">
              <a:avLst/>
            </a:prstGeom>
            <a:solidFill>
              <a:srgbClr val="00FF00"/>
            </a:solidFill>
            <a:ln w="9525">
              <a:solidFill>
                <a:schemeClr val="tx1"/>
              </a:solidFill>
              <a:round/>
              <a:headEnd/>
              <a:tailEnd/>
            </a:ln>
          </p:spPr>
          <p:txBody>
            <a:bodyPr wrap="none" anchor="ctr"/>
            <a:lstStyle/>
            <a:p>
              <a:endParaRPr lang="en-US">
                <a:cs typeface="Arial" pitchFamily="34" charset="0"/>
              </a:endParaRPr>
            </a:p>
          </p:txBody>
        </p:sp>
        <p:sp>
          <p:nvSpPr>
            <p:cNvPr id="109597" name="Oval 119"/>
            <p:cNvSpPr>
              <a:spLocks noChangeArrowheads="1"/>
            </p:cNvSpPr>
            <p:nvPr/>
          </p:nvSpPr>
          <p:spPr bwMode="auto">
            <a:xfrm>
              <a:off x="5184" y="3360"/>
              <a:ext cx="192" cy="192"/>
            </a:xfrm>
            <a:prstGeom prst="ellipse">
              <a:avLst/>
            </a:prstGeom>
            <a:solidFill>
              <a:srgbClr val="00FF00"/>
            </a:solidFill>
            <a:ln w="9525">
              <a:solidFill>
                <a:schemeClr val="tx1"/>
              </a:solidFill>
              <a:round/>
              <a:headEnd/>
              <a:tailEnd/>
            </a:ln>
          </p:spPr>
          <p:txBody>
            <a:bodyPr wrap="none" anchor="ctr"/>
            <a:lstStyle/>
            <a:p>
              <a:endParaRPr lang="en-US">
                <a:cs typeface="Arial" pitchFamily="34" charset="0"/>
              </a:endParaRPr>
            </a:p>
          </p:txBody>
        </p:sp>
        <p:cxnSp>
          <p:nvCxnSpPr>
            <p:cNvPr id="109598" name="AutoShape 120"/>
            <p:cNvCxnSpPr>
              <a:cxnSpLocks noChangeShapeType="1"/>
              <a:stCxn id="109595" idx="5"/>
              <a:endCxn id="109597" idx="1"/>
            </p:cNvCxnSpPr>
            <p:nvPr/>
          </p:nvCxnSpPr>
          <p:spPr bwMode="auto">
            <a:xfrm>
              <a:off x="5108" y="3236"/>
              <a:ext cx="104" cy="15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09599" name="Line 121"/>
            <p:cNvSpPr>
              <a:spLocks noChangeShapeType="1"/>
            </p:cNvSpPr>
            <p:nvPr/>
          </p:nvSpPr>
          <p:spPr bwMode="auto">
            <a:xfrm flipV="1">
              <a:off x="5328" y="3264"/>
              <a:ext cx="96" cy="9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9600" name="Rectangle 122"/>
            <p:cNvSpPr>
              <a:spLocks noChangeArrowheads="1"/>
            </p:cNvSpPr>
            <p:nvPr/>
          </p:nvSpPr>
          <p:spPr bwMode="auto">
            <a:xfrm>
              <a:off x="4752" y="1527"/>
              <a:ext cx="960"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r>
                <a:rPr lang="en-US" sz="1200">
                  <a:solidFill>
                    <a:srgbClr val="000000"/>
                  </a:solidFill>
                  <a:latin typeface="Times New Roman" pitchFamily="18" charset="0"/>
                  <a:cs typeface="Arial" pitchFamily="34" charset="0"/>
                </a:rPr>
                <a:t>Economic storytelling of interoperable communities of firms</a:t>
              </a:r>
              <a:endParaRPr lang="en-US">
                <a:latin typeface="Times New Roman" pitchFamily="18" charset="0"/>
                <a:cs typeface="Arial" pitchFamily="34" charset="0"/>
              </a:endParaRPr>
            </a:p>
          </p:txBody>
        </p:sp>
        <p:sp>
          <p:nvSpPr>
            <p:cNvPr id="109601" name="Freeform 123"/>
            <p:cNvSpPr>
              <a:spLocks/>
            </p:cNvSpPr>
            <p:nvPr/>
          </p:nvSpPr>
          <p:spPr bwMode="auto">
            <a:xfrm>
              <a:off x="4848" y="3840"/>
              <a:ext cx="864" cy="48"/>
            </a:xfrm>
            <a:custGeom>
              <a:avLst/>
              <a:gdLst>
                <a:gd name="T0" fmla="*/ 0 w 1275"/>
                <a:gd name="T1" fmla="*/ 0 h 133"/>
                <a:gd name="T2" fmla="*/ 1 w 1275"/>
                <a:gd name="T3" fmla="*/ 0 h 133"/>
                <a:gd name="T4" fmla="*/ 1 w 1275"/>
                <a:gd name="T5" fmla="*/ 0 h 133"/>
                <a:gd name="T6" fmla="*/ 1 w 1275"/>
                <a:gd name="T7" fmla="*/ 0 h 133"/>
                <a:gd name="T8" fmla="*/ 1 w 1275"/>
                <a:gd name="T9" fmla="*/ 0 h 133"/>
                <a:gd name="T10" fmla="*/ 1 w 1275"/>
                <a:gd name="T11" fmla="*/ 0 h 133"/>
                <a:gd name="T12" fmla="*/ 1 w 1275"/>
                <a:gd name="T13" fmla="*/ 0 h 133"/>
                <a:gd name="T14" fmla="*/ 1 w 1275"/>
                <a:gd name="T15" fmla="*/ 0 h 133"/>
                <a:gd name="T16" fmla="*/ 1 w 1275"/>
                <a:gd name="T17" fmla="*/ 0 h 133"/>
                <a:gd name="T18" fmla="*/ 1 w 1275"/>
                <a:gd name="T19" fmla="*/ 0 h 133"/>
                <a:gd name="T20" fmla="*/ 1 w 1275"/>
                <a:gd name="T21" fmla="*/ 0 h 133"/>
                <a:gd name="T22" fmla="*/ 1 w 1275"/>
                <a:gd name="T23" fmla="*/ 0 h 133"/>
                <a:gd name="T24" fmla="*/ 1 w 1275"/>
                <a:gd name="T25" fmla="*/ 0 h 133"/>
                <a:gd name="T26" fmla="*/ 1 w 1275"/>
                <a:gd name="T27" fmla="*/ 0 h 133"/>
                <a:gd name="T28" fmla="*/ 1 w 1275"/>
                <a:gd name="T29" fmla="*/ 0 h 133"/>
                <a:gd name="T30" fmla="*/ 1 w 1275"/>
                <a:gd name="T31" fmla="*/ 0 h 133"/>
                <a:gd name="T32" fmla="*/ 1 w 1275"/>
                <a:gd name="T33" fmla="*/ 0 h 133"/>
                <a:gd name="T34" fmla="*/ 1 w 1275"/>
                <a:gd name="T35" fmla="*/ 0 h 133"/>
                <a:gd name="T36" fmla="*/ 1 w 1275"/>
                <a:gd name="T37" fmla="*/ 0 h 133"/>
                <a:gd name="T38" fmla="*/ 1 w 1275"/>
                <a:gd name="T39" fmla="*/ 0 h 133"/>
                <a:gd name="T40" fmla="*/ 1 w 1275"/>
                <a:gd name="T41" fmla="*/ 0 h 133"/>
                <a:gd name="T42" fmla="*/ 1 w 1275"/>
                <a:gd name="T43" fmla="*/ 0 h 133"/>
                <a:gd name="T44" fmla="*/ 1 w 1275"/>
                <a:gd name="T45" fmla="*/ 0 h 133"/>
                <a:gd name="T46" fmla="*/ 1 w 1275"/>
                <a:gd name="T47" fmla="*/ 0 h 133"/>
                <a:gd name="T48" fmla="*/ 1 w 1275"/>
                <a:gd name="T49" fmla="*/ 0 h 133"/>
                <a:gd name="T50" fmla="*/ 1 w 1275"/>
                <a:gd name="T51" fmla="*/ 0 h 133"/>
                <a:gd name="T52" fmla="*/ 1 w 1275"/>
                <a:gd name="T53" fmla="*/ 0 h 133"/>
                <a:gd name="T54" fmla="*/ 1 w 1275"/>
                <a:gd name="T55" fmla="*/ 0 h 133"/>
                <a:gd name="T56" fmla="*/ 1 w 1275"/>
                <a:gd name="T57" fmla="*/ 0 h 133"/>
                <a:gd name="T58" fmla="*/ 1 w 1275"/>
                <a:gd name="T59" fmla="*/ 0 h 133"/>
                <a:gd name="T60" fmla="*/ 1 w 1275"/>
                <a:gd name="T61" fmla="*/ 0 h 133"/>
                <a:gd name="T62" fmla="*/ 1 w 1275"/>
                <a:gd name="T63" fmla="*/ 0 h 133"/>
                <a:gd name="T64" fmla="*/ 1 w 1275"/>
                <a:gd name="T65" fmla="*/ 0 h 133"/>
                <a:gd name="T66" fmla="*/ 1 w 1275"/>
                <a:gd name="T67" fmla="*/ 0 h 133"/>
                <a:gd name="T68" fmla="*/ 1 w 1275"/>
                <a:gd name="T69" fmla="*/ 0 h 133"/>
                <a:gd name="T70" fmla="*/ 1 w 1275"/>
                <a:gd name="T71" fmla="*/ 0 h 133"/>
                <a:gd name="T72" fmla="*/ 1 w 1275"/>
                <a:gd name="T73" fmla="*/ 0 h 133"/>
                <a:gd name="T74" fmla="*/ 1 w 1275"/>
                <a:gd name="T75" fmla="*/ 0 h 133"/>
                <a:gd name="T76" fmla="*/ 1 w 1275"/>
                <a:gd name="T77" fmla="*/ 0 h 133"/>
                <a:gd name="T78" fmla="*/ 1 w 1275"/>
                <a:gd name="T79" fmla="*/ 0 h 133"/>
                <a:gd name="T80" fmla="*/ 1 w 1275"/>
                <a:gd name="T81" fmla="*/ 0 h 133"/>
                <a:gd name="T82" fmla="*/ 1 w 1275"/>
                <a:gd name="T83" fmla="*/ 0 h 133"/>
                <a:gd name="T84" fmla="*/ 1 w 1275"/>
                <a:gd name="T85" fmla="*/ 0 h 133"/>
                <a:gd name="T86" fmla="*/ 1 w 1275"/>
                <a:gd name="T87" fmla="*/ 0 h 133"/>
                <a:gd name="T88" fmla="*/ 1 w 1275"/>
                <a:gd name="T89" fmla="*/ 0 h 133"/>
                <a:gd name="T90" fmla="*/ 1 w 1275"/>
                <a:gd name="T91" fmla="*/ 0 h 133"/>
                <a:gd name="T92" fmla="*/ 1 w 1275"/>
                <a:gd name="T93" fmla="*/ 0 h 133"/>
                <a:gd name="T94" fmla="*/ 1 w 1275"/>
                <a:gd name="T95" fmla="*/ 0 h 133"/>
                <a:gd name="T96" fmla="*/ 1 w 1275"/>
                <a:gd name="T97" fmla="*/ 0 h 13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75"/>
                <a:gd name="T148" fmla="*/ 0 h 133"/>
                <a:gd name="T149" fmla="*/ 1275 w 1275"/>
                <a:gd name="T150" fmla="*/ 133 h 13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75" h="133">
                  <a:moveTo>
                    <a:pt x="18" y="0"/>
                  </a:moveTo>
                  <a:lnTo>
                    <a:pt x="0" y="0"/>
                  </a:lnTo>
                  <a:lnTo>
                    <a:pt x="0" y="6"/>
                  </a:lnTo>
                  <a:lnTo>
                    <a:pt x="1" y="13"/>
                  </a:lnTo>
                  <a:lnTo>
                    <a:pt x="2" y="17"/>
                  </a:lnTo>
                  <a:lnTo>
                    <a:pt x="4" y="23"/>
                  </a:lnTo>
                  <a:lnTo>
                    <a:pt x="10" y="33"/>
                  </a:lnTo>
                  <a:lnTo>
                    <a:pt x="12" y="37"/>
                  </a:lnTo>
                  <a:lnTo>
                    <a:pt x="22" y="49"/>
                  </a:lnTo>
                  <a:lnTo>
                    <a:pt x="35" y="57"/>
                  </a:lnTo>
                  <a:lnTo>
                    <a:pt x="51" y="64"/>
                  </a:lnTo>
                  <a:lnTo>
                    <a:pt x="54" y="64"/>
                  </a:lnTo>
                  <a:lnTo>
                    <a:pt x="72" y="70"/>
                  </a:lnTo>
                  <a:lnTo>
                    <a:pt x="91" y="74"/>
                  </a:lnTo>
                  <a:lnTo>
                    <a:pt x="112" y="76"/>
                  </a:lnTo>
                  <a:lnTo>
                    <a:pt x="532" y="76"/>
                  </a:lnTo>
                  <a:lnTo>
                    <a:pt x="553" y="76"/>
                  </a:lnTo>
                  <a:lnTo>
                    <a:pt x="573" y="80"/>
                  </a:lnTo>
                  <a:lnTo>
                    <a:pt x="591" y="86"/>
                  </a:lnTo>
                  <a:lnTo>
                    <a:pt x="591" y="68"/>
                  </a:lnTo>
                  <a:lnTo>
                    <a:pt x="587" y="84"/>
                  </a:lnTo>
                  <a:lnTo>
                    <a:pt x="603" y="92"/>
                  </a:lnTo>
                  <a:lnTo>
                    <a:pt x="616" y="100"/>
                  </a:lnTo>
                  <a:lnTo>
                    <a:pt x="625" y="110"/>
                  </a:lnTo>
                  <a:lnTo>
                    <a:pt x="629" y="94"/>
                  </a:lnTo>
                  <a:lnTo>
                    <a:pt x="622" y="106"/>
                  </a:lnTo>
                  <a:lnTo>
                    <a:pt x="629" y="118"/>
                  </a:lnTo>
                  <a:lnTo>
                    <a:pt x="635" y="106"/>
                  </a:lnTo>
                  <a:lnTo>
                    <a:pt x="627" y="112"/>
                  </a:lnTo>
                  <a:lnTo>
                    <a:pt x="629" y="118"/>
                  </a:lnTo>
                  <a:lnTo>
                    <a:pt x="637" y="112"/>
                  </a:lnTo>
                  <a:lnTo>
                    <a:pt x="628" y="112"/>
                  </a:lnTo>
                  <a:lnTo>
                    <a:pt x="629" y="118"/>
                  </a:lnTo>
                  <a:lnTo>
                    <a:pt x="629" y="123"/>
                  </a:lnTo>
                  <a:lnTo>
                    <a:pt x="631" y="129"/>
                  </a:lnTo>
                  <a:lnTo>
                    <a:pt x="634" y="133"/>
                  </a:lnTo>
                  <a:lnTo>
                    <a:pt x="637" y="133"/>
                  </a:lnTo>
                  <a:lnTo>
                    <a:pt x="640" y="133"/>
                  </a:lnTo>
                  <a:lnTo>
                    <a:pt x="644" y="129"/>
                  </a:lnTo>
                  <a:lnTo>
                    <a:pt x="646" y="123"/>
                  </a:lnTo>
                  <a:lnTo>
                    <a:pt x="647" y="118"/>
                  </a:lnTo>
                  <a:lnTo>
                    <a:pt x="647" y="112"/>
                  </a:lnTo>
                  <a:lnTo>
                    <a:pt x="638" y="112"/>
                  </a:lnTo>
                  <a:lnTo>
                    <a:pt x="647" y="118"/>
                  </a:lnTo>
                  <a:lnTo>
                    <a:pt x="648" y="112"/>
                  </a:lnTo>
                  <a:lnTo>
                    <a:pt x="639" y="106"/>
                  </a:lnTo>
                  <a:lnTo>
                    <a:pt x="646" y="118"/>
                  </a:lnTo>
                  <a:lnTo>
                    <a:pt x="652" y="106"/>
                  </a:lnTo>
                  <a:lnTo>
                    <a:pt x="646" y="94"/>
                  </a:lnTo>
                  <a:lnTo>
                    <a:pt x="649" y="110"/>
                  </a:lnTo>
                  <a:lnTo>
                    <a:pt x="658" y="100"/>
                  </a:lnTo>
                  <a:lnTo>
                    <a:pt x="671" y="92"/>
                  </a:lnTo>
                  <a:lnTo>
                    <a:pt x="687" y="84"/>
                  </a:lnTo>
                  <a:lnTo>
                    <a:pt x="683" y="68"/>
                  </a:lnTo>
                  <a:lnTo>
                    <a:pt x="683" y="86"/>
                  </a:lnTo>
                  <a:lnTo>
                    <a:pt x="701" y="80"/>
                  </a:lnTo>
                  <a:lnTo>
                    <a:pt x="720" y="76"/>
                  </a:lnTo>
                  <a:lnTo>
                    <a:pt x="742" y="76"/>
                  </a:lnTo>
                  <a:lnTo>
                    <a:pt x="1161" y="76"/>
                  </a:lnTo>
                  <a:lnTo>
                    <a:pt x="1182" y="74"/>
                  </a:lnTo>
                  <a:lnTo>
                    <a:pt x="1201" y="70"/>
                  </a:lnTo>
                  <a:lnTo>
                    <a:pt x="1220" y="64"/>
                  </a:lnTo>
                  <a:lnTo>
                    <a:pt x="1223" y="64"/>
                  </a:lnTo>
                  <a:lnTo>
                    <a:pt x="1239" y="57"/>
                  </a:lnTo>
                  <a:lnTo>
                    <a:pt x="1251" y="49"/>
                  </a:lnTo>
                  <a:lnTo>
                    <a:pt x="1261" y="37"/>
                  </a:lnTo>
                  <a:lnTo>
                    <a:pt x="1263" y="33"/>
                  </a:lnTo>
                  <a:lnTo>
                    <a:pt x="1270" y="23"/>
                  </a:lnTo>
                  <a:lnTo>
                    <a:pt x="1272" y="17"/>
                  </a:lnTo>
                  <a:lnTo>
                    <a:pt x="1274" y="13"/>
                  </a:lnTo>
                  <a:lnTo>
                    <a:pt x="1274" y="6"/>
                  </a:lnTo>
                  <a:lnTo>
                    <a:pt x="1275" y="0"/>
                  </a:lnTo>
                  <a:lnTo>
                    <a:pt x="1257" y="0"/>
                  </a:lnTo>
                  <a:lnTo>
                    <a:pt x="1256" y="6"/>
                  </a:lnTo>
                  <a:lnTo>
                    <a:pt x="1265" y="6"/>
                  </a:lnTo>
                  <a:lnTo>
                    <a:pt x="1257" y="0"/>
                  </a:lnTo>
                  <a:lnTo>
                    <a:pt x="1255" y="4"/>
                  </a:lnTo>
                  <a:lnTo>
                    <a:pt x="1263" y="11"/>
                  </a:lnTo>
                  <a:lnTo>
                    <a:pt x="1257" y="0"/>
                  </a:lnTo>
                  <a:lnTo>
                    <a:pt x="1250" y="9"/>
                  </a:lnTo>
                  <a:lnTo>
                    <a:pt x="1257" y="21"/>
                  </a:lnTo>
                  <a:lnTo>
                    <a:pt x="1254" y="6"/>
                  </a:lnTo>
                  <a:lnTo>
                    <a:pt x="1244" y="17"/>
                  </a:lnTo>
                  <a:lnTo>
                    <a:pt x="1231" y="25"/>
                  </a:lnTo>
                  <a:lnTo>
                    <a:pt x="1215" y="33"/>
                  </a:lnTo>
                  <a:lnTo>
                    <a:pt x="1220" y="49"/>
                  </a:lnTo>
                  <a:lnTo>
                    <a:pt x="1220" y="31"/>
                  </a:lnTo>
                  <a:lnTo>
                    <a:pt x="1201" y="37"/>
                  </a:lnTo>
                  <a:lnTo>
                    <a:pt x="1182" y="41"/>
                  </a:lnTo>
                  <a:lnTo>
                    <a:pt x="1161" y="43"/>
                  </a:lnTo>
                  <a:lnTo>
                    <a:pt x="742" y="43"/>
                  </a:lnTo>
                  <a:lnTo>
                    <a:pt x="720" y="43"/>
                  </a:lnTo>
                  <a:lnTo>
                    <a:pt x="701" y="47"/>
                  </a:lnTo>
                  <a:lnTo>
                    <a:pt x="683" y="53"/>
                  </a:lnTo>
                  <a:lnTo>
                    <a:pt x="680" y="53"/>
                  </a:lnTo>
                  <a:lnTo>
                    <a:pt x="664" y="61"/>
                  </a:lnTo>
                  <a:lnTo>
                    <a:pt x="651" y="68"/>
                  </a:lnTo>
                  <a:lnTo>
                    <a:pt x="641" y="78"/>
                  </a:lnTo>
                  <a:lnTo>
                    <a:pt x="639" y="82"/>
                  </a:lnTo>
                  <a:lnTo>
                    <a:pt x="633" y="94"/>
                  </a:lnTo>
                  <a:lnTo>
                    <a:pt x="631" y="98"/>
                  </a:lnTo>
                  <a:lnTo>
                    <a:pt x="630" y="104"/>
                  </a:lnTo>
                  <a:lnTo>
                    <a:pt x="629" y="112"/>
                  </a:lnTo>
                  <a:lnTo>
                    <a:pt x="629" y="118"/>
                  </a:lnTo>
                  <a:lnTo>
                    <a:pt x="646" y="118"/>
                  </a:lnTo>
                  <a:lnTo>
                    <a:pt x="646" y="112"/>
                  </a:lnTo>
                  <a:lnTo>
                    <a:pt x="644" y="106"/>
                  </a:lnTo>
                  <a:lnTo>
                    <a:pt x="640" y="102"/>
                  </a:lnTo>
                  <a:lnTo>
                    <a:pt x="637" y="102"/>
                  </a:lnTo>
                  <a:lnTo>
                    <a:pt x="634" y="102"/>
                  </a:lnTo>
                  <a:lnTo>
                    <a:pt x="631" y="106"/>
                  </a:lnTo>
                  <a:lnTo>
                    <a:pt x="629" y="112"/>
                  </a:lnTo>
                  <a:lnTo>
                    <a:pt x="629" y="118"/>
                  </a:lnTo>
                  <a:lnTo>
                    <a:pt x="637" y="118"/>
                  </a:lnTo>
                  <a:lnTo>
                    <a:pt x="647" y="118"/>
                  </a:lnTo>
                  <a:lnTo>
                    <a:pt x="646" y="112"/>
                  </a:lnTo>
                  <a:lnTo>
                    <a:pt x="646" y="104"/>
                  </a:lnTo>
                  <a:lnTo>
                    <a:pt x="644" y="98"/>
                  </a:lnTo>
                  <a:lnTo>
                    <a:pt x="641" y="94"/>
                  </a:lnTo>
                  <a:lnTo>
                    <a:pt x="635" y="82"/>
                  </a:lnTo>
                  <a:lnTo>
                    <a:pt x="633" y="78"/>
                  </a:lnTo>
                  <a:lnTo>
                    <a:pt x="623" y="68"/>
                  </a:lnTo>
                  <a:lnTo>
                    <a:pt x="611" y="61"/>
                  </a:lnTo>
                  <a:lnTo>
                    <a:pt x="595" y="53"/>
                  </a:lnTo>
                  <a:lnTo>
                    <a:pt x="591" y="53"/>
                  </a:lnTo>
                  <a:lnTo>
                    <a:pt x="573" y="47"/>
                  </a:lnTo>
                  <a:lnTo>
                    <a:pt x="553" y="43"/>
                  </a:lnTo>
                  <a:lnTo>
                    <a:pt x="532" y="43"/>
                  </a:lnTo>
                  <a:lnTo>
                    <a:pt x="112" y="43"/>
                  </a:lnTo>
                  <a:lnTo>
                    <a:pt x="91" y="41"/>
                  </a:lnTo>
                  <a:lnTo>
                    <a:pt x="72" y="37"/>
                  </a:lnTo>
                  <a:lnTo>
                    <a:pt x="54" y="31"/>
                  </a:lnTo>
                  <a:lnTo>
                    <a:pt x="54" y="49"/>
                  </a:lnTo>
                  <a:lnTo>
                    <a:pt x="58" y="33"/>
                  </a:lnTo>
                  <a:lnTo>
                    <a:pt x="42" y="25"/>
                  </a:lnTo>
                  <a:lnTo>
                    <a:pt x="29" y="17"/>
                  </a:lnTo>
                  <a:lnTo>
                    <a:pt x="20" y="6"/>
                  </a:lnTo>
                  <a:lnTo>
                    <a:pt x="17" y="21"/>
                  </a:lnTo>
                  <a:lnTo>
                    <a:pt x="23" y="9"/>
                  </a:lnTo>
                  <a:lnTo>
                    <a:pt x="17" y="0"/>
                  </a:lnTo>
                  <a:lnTo>
                    <a:pt x="10" y="11"/>
                  </a:lnTo>
                  <a:lnTo>
                    <a:pt x="19" y="4"/>
                  </a:lnTo>
                  <a:lnTo>
                    <a:pt x="18" y="0"/>
                  </a:lnTo>
                  <a:lnTo>
                    <a:pt x="9" y="6"/>
                  </a:lnTo>
                  <a:lnTo>
                    <a:pt x="18" y="6"/>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602" name="Rectangle 124"/>
            <p:cNvSpPr>
              <a:spLocks noChangeArrowheads="1"/>
            </p:cNvSpPr>
            <p:nvPr/>
          </p:nvSpPr>
          <p:spPr bwMode="auto">
            <a:xfrm>
              <a:off x="4800" y="3936"/>
              <a:ext cx="960"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r>
                <a:rPr lang="en-US" sz="1400">
                  <a:solidFill>
                    <a:srgbClr val="000000"/>
                  </a:solidFill>
                  <a:latin typeface="Arial" pitchFamily="34" charset="0"/>
                  <a:cs typeface="Arial" pitchFamily="34" charset="0"/>
                </a:rPr>
                <a:t> Semantic Web Age</a:t>
              </a:r>
              <a:endParaRPr lang="en-US" sz="2400">
                <a:latin typeface="Times New Roman" pitchFamily="18" charset="0"/>
                <a:cs typeface="Arial" pitchFamily="34" charset="0"/>
              </a:endParaRPr>
            </a:p>
          </p:txBody>
        </p:sp>
        <p:sp>
          <p:nvSpPr>
            <p:cNvPr id="109603" name="Rectangle 125"/>
            <p:cNvSpPr>
              <a:spLocks noChangeArrowheads="1"/>
            </p:cNvSpPr>
            <p:nvPr/>
          </p:nvSpPr>
          <p:spPr bwMode="auto">
            <a:xfrm>
              <a:off x="4944" y="2592"/>
              <a:ext cx="720" cy="336"/>
            </a:xfrm>
            <a:prstGeom prst="rect">
              <a:avLst/>
            </a:prstGeom>
            <a:solidFill>
              <a:srgbClr val="00CCFF"/>
            </a:solidFill>
            <a:ln w="9525">
              <a:solidFill>
                <a:schemeClr val="tx1"/>
              </a:solidFill>
              <a:miter lim="800000"/>
              <a:headEnd/>
              <a:tailEnd/>
            </a:ln>
          </p:spPr>
          <p:txBody>
            <a:bodyPr wrap="none" anchor="ctr"/>
            <a:lstStyle/>
            <a:p>
              <a:endParaRPr lang="en-US">
                <a:cs typeface="Arial" pitchFamily="34" charset="0"/>
              </a:endParaRPr>
            </a:p>
          </p:txBody>
        </p:sp>
        <p:sp>
          <p:nvSpPr>
            <p:cNvPr id="109604" name="Line 126"/>
            <p:cNvSpPr>
              <a:spLocks noChangeShapeType="1"/>
            </p:cNvSpPr>
            <p:nvPr/>
          </p:nvSpPr>
          <p:spPr bwMode="auto">
            <a:xfrm>
              <a:off x="5280" y="2496"/>
              <a:ext cx="0" cy="9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9605" name="Line 127"/>
            <p:cNvSpPr>
              <a:spLocks noChangeShapeType="1"/>
            </p:cNvSpPr>
            <p:nvPr/>
          </p:nvSpPr>
          <p:spPr bwMode="auto">
            <a:xfrm flipV="1">
              <a:off x="5280" y="2928"/>
              <a:ext cx="0" cy="9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9606" name="Rectangle 128"/>
            <p:cNvSpPr>
              <a:spLocks noChangeArrowheads="1"/>
            </p:cNvSpPr>
            <p:nvPr/>
          </p:nvSpPr>
          <p:spPr bwMode="auto">
            <a:xfrm>
              <a:off x="4992" y="2640"/>
              <a:ext cx="62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r>
                <a:rPr lang="en-US" sz="1200">
                  <a:solidFill>
                    <a:srgbClr val="000000"/>
                  </a:solidFill>
                  <a:latin typeface="Arial" pitchFamily="34" charset="0"/>
                  <a:cs typeface="Arial" pitchFamily="34" charset="0"/>
                </a:rPr>
                <a:t>Collaboration Space</a:t>
              </a:r>
              <a:endParaRPr lang="en-US" sz="1200">
                <a:latin typeface="Arial" pitchFamily="34" charset="0"/>
                <a:cs typeface="Arial" pitchFamily="34" charset="0"/>
              </a:endParaRPr>
            </a:p>
          </p:txBody>
        </p:sp>
      </p:grpSp>
      <p:sp>
        <p:nvSpPr>
          <p:cNvPr id="109582" name="Rectangle 25"/>
          <p:cNvSpPr>
            <a:spLocks noChangeArrowheads="1"/>
          </p:cNvSpPr>
          <p:nvPr/>
        </p:nvSpPr>
        <p:spPr bwMode="auto">
          <a:xfrm>
            <a:off x="1600200" y="2057401"/>
            <a:ext cx="106680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r>
              <a:rPr lang="en-US" sz="1400">
                <a:solidFill>
                  <a:srgbClr val="FF3300"/>
                </a:solidFill>
                <a:latin typeface="Arial" pitchFamily="34" charset="0"/>
                <a:cs typeface="Arial" pitchFamily="34" charset="0"/>
              </a:rPr>
              <a:t>“ </a:t>
            </a:r>
            <a:r>
              <a:rPr lang="en-US" sz="1000">
                <a:solidFill>
                  <a:srgbClr val="FF3300"/>
                </a:solidFill>
                <a:latin typeface="Arial" pitchFamily="34" charset="0"/>
                <a:cs typeface="Arial" pitchFamily="34" charset="0"/>
              </a:rPr>
              <a:t>transactional memory external to the parties of the exchange” </a:t>
            </a:r>
          </a:p>
        </p:txBody>
      </p:sp>
    </p:spTree>
    <p:extLst>
      <p:ext uri="{BB962C8B-B14F-4D97-AF65-F5344CB8AC3E}">
        <p14:creationId xmlns:p14="http://schemas.microsoft.com/office/powerpoint/2010/main" val="378427214"/>
      </p:ext>
    </p:extLst>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solidFill>
                  <a:srgbClr val="100C6A"/>
                </a:solidFill>
              </a:rPr>
              <a:t>Why Teach REA? Reason #8</a:t>
            </a:r>
          </a:p>
        </p:txBody>
      </p:sp>
      <p:sp>
        <p:nvSpPr>
          <p:cNvPr id="3" name="Content Placeholder 2"/>
          <p:cNvSpPr>
            <a:spLocks noGrp="1"/>
          </p:cNvSpPr>
          <p:nvPr>
            <p:ph idx="1"/>
          </p:nvPr>
        </p:nvSpPr>
        <p:spPr>
          <a:xfrm>
            <a:off x="1981200" y="1371601"/>
            <a:ext cx="8229600" cy="2667000"/>
          </a:xfrm>
        </p:spPr>
        <p:txBody>
          <a:bodyPr>
            <a:normAutofit/>
          </a:bodyPr>
          <a:lstStyle/>
          <a:p>
            <a:pPr marL="0" indent="0">
              <a:buNone/>
            </a:pPr>
            <a:r>
              <a:rPr lang="en-US" sz="4000" dirty="0"/>
              <a:t>Teaching with REA teaches students about business and accounting using the true language of business – natural language!</a:t>
            </a:r>
          </a:p>
        </p:txBody>
      </p:sp>
      <p:grpSp>
        <p:nvGrpSpPr>
          <p:cNvPr id="10" name="Group 9"/>
          <p:cNvGrpSpPr/>
          <p:nvPr/>
        </p:nvGrpSpPr>
        <p:grpSpPr>
          <a:xfrm>
            <a:off x="1981201" y="3440923"/>
            <a:ext cx="8391149" cy="3096076"/>
            <a:chOff x="457200" y="3440923"/>
            <a:chExt cx="8391149" cy="3096076"/>
          </a:xfrm>
        </p:grpSpPr>
        <p:sp>
          <p:nvSpPr>
            <p:cNvPr id="4" name="Rectangle 3"/>
            <p:cNvSpPr/>
            <p:nvPr/>
          </p:nvSpPr>
          <p:spPr>
            <a:xfrm rot="1990181">
              <a:off x="457200" y="5181600"/>
              <a:ext cx="1750800"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strike="dblStrike" dirty="0">
                  <a:ln/>
                  <a:solidFill>
                    <a:schemeClr val="accent3"/>
                  </a:solidFill>
                </a:rPr>
                <a:t>Debit</a:t>
              </a:r>
            </a:p>
          </p:txBody>
        </p:sp>
        <p:sp>
          <p:nvSpPr>
            <p:cNvPr id="5" name="Rectangle 4"/>
            <p:cNvSpPr/>
            <p:nvPr/>
          </p:nvSpPr>
          <p:spPr>
            <a:xfrm rot="19685233">
              <a:off x="6649167" y="3440923"/>
              <a:ext cx="1959447"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trike="dblStrik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Credit</a:t>
              </a:r>
            </a:p>
          </p:txBody>
        </p:sp>
        <p:sp>
          <p:nvSpPr>
            <p:cNvPr id="6" name="Rectangle 5"/>
            <p:cNvSpPr/>
            <p:nvPr/>
          </p:nvSpPr>
          <p:spPr>
            <a:xfrm>
              <a:off x="3590291" y="5952224"/>
              <a:ext cx="3809999" cy="584775"/>
            </a:xfrm>
            <a:prstGeom prst="rect">
              <a:avLst/>
            </a:prstGeom>
            <a:noFill/>
          </p:spPr>
          <p:txBody>
            <a:bodyPr wrap="square" lIns="91440" tIns="45720" rIns="91440" bIns="45720">
              <a:spAutoFit/>
            </a:bodyPr>
            <a:lstStyle/>
            <a:p>
              <a:pPr algn="ctr"/>
              <a:r>
                <a:rPr lang="en-US" sz="3200" b="1" strike="dblStrike"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Subsidiary ledger</a:t>
              </a:r>
            </a:p>
          </p:txBody>
        </p:sp>
        <p:sp>
          <p:nvSpPr>
            <p:cNvPr id="7" name="Rectangle 6"/>
            <p:cNvSpPr/>
            <p:nvPr/>
          </p:nvSpPr>
          <p:spPr>
            <a:xfrm rot="20907341">
              <a:off x="763159" y="3951471"/>
              <a:ext cx="1554785" cy="923330"/>
            </a:xfrm>
            <a:prstGeom prst="rect">
              <a:avLst/>
            </a:prstGeom>
            <a:noFill/>
          </p:spPr>
          <p:txBody>
            <a:bodyPr wrap="none" lIns="91440" tIns="45720" rIns="91440" bIns="45720">
              <a:spAutoFit/>
            </a:bodyPr>
            <a:lstStyle/>
            <a:p>
              <a:pPr algn="ct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Sale</a:t>
              </a:r>
            </a:p>
          </p:txBody>
        </p:sp>
        <p:sp>
          <p:nvSpPr>
            <p:cNvPr id="8" name="Rectangle 7"/>
            <p:cNvSpPr/>
            <p:nvPr/>
          </p:nvSpPr>
          <p:spPr>
            <a:xfrm rot="967543">
              <a:off x="5005629" y="4820174"/>
              <a:ext cx="3842720" cy="923330"/>
            </a:xfrm>
            <a:prstGeom prst="rect">
              <a:avLst/>
            </a:prstGeom>
            <a:noFill/>
          </p:spPr>
          <p:txBody>
            <a:bodyPr wrap="none" lIns="91440" tIns="45720" rIns="91440" bIns="45720">
              <a:spAutoFit/>
            </a:bodyPr>
            <a:lstStyle/>
            <a:p>
              <a:pPr algn="ctr"/>
              <a:r>
                <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Cash Receipt</a:t>
              </a:r>
            </a:p>
          </p:txBody>
        </p:sp>
        <p:sp>
          <p:nvSpPr>
            <p:cNvPr id="9" name="Rectangle 8"/>
            <p:cNvSpPr/>
            <p:nvPr/>
          </p:nvSpPr>
          <p:spPr>
            <a:xfrm rot="19648915">
              <a:off x="1981200" y="4812384"/>
              <a:ext cx="2806474" cy="923330"/>
            </a:xfrm>
            <a:prstGeom prst="rect">
              <a:avLst/>
            </a:prstGeom>
            <a:noFill/>
          </p:spPr>
          <p:txBody>
            <a:bodyPr wrap="none" lIns="91440" tIns="45720" rIns="91440" bIns="45720">
              <a:spAutoFit/>
            </a:bodyPr>
            <a:lstStyle/>
            <a:p>
              <a:pPr algn="ctr"/>
              <a:r>
                <a:rPr lang="en-US" sz="5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Resource</a:t>
              </a:r>
            </a:p>
          </p:txBody>
        </p:sp>
      </p:grpSp>
    </p:spTree>
    <p:extLst>
      <p:ext uri="{BB962C8B-B14F-4D97-AF65-F5344CB8AC3E}">
        <p14:creationId xmlns:p14="http://schemas.microsoft.com/office/powerpoint/2010/main" val="28367666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solidFill>
                  <a:srgbClr val="100C6A"/>
                </a:solidFill>
              </a:rPr>
              <a:t>Why Teach REA? Reason #7</a:t>
            </a:r>
          </a:p>
        </p:txBody>
      </p:sp>
      <p:sp>
        <p:nvSpPr>
          <p:cNvPr id="3" name="Content Placeholder 2"/>
          <p:cNvSpPr>
            <a:spLocks noGrp="1"/>
          </p:cNvSpPr>
          <p:nvPr>
            <p:ph idx="1"/>
          </p:nvPr>
        </p:nvSpPr>
        <p:spPr/>
        <p:txBody>
          <a:bodyPr>
            <a:normAutofit/>
          </a:bodyPr>
          <a:lstStyle/>
          <a:p>
            <a:pPr marL="0" indent="0">
              <a:buNone/>
            </a:pPr>
            <a:r>
              <a:rPr lang="en-US" sz="4000" dirty="0"/>
              <a:t>Teaching with REA encourages students to be economic </a:t>
            </a:r>
            <a:r>
              <a:rPr lang="en-US" sz="4000" dirty="0" smtClean="0"/>
              <a:t>storytellers/reporters </a:t>
            </a:r>
            <a:r>
              <a:rPr lang="en-US" sz="4000" dirty="0"/>
              <a:t>– telling a more complete story of enterprise activities.</a:t>
            </a:r>
          </a:p>
        </p:txBody>
      </p:sp>
      <p:pic>
        <p:nvPicPr>
          <p:cNvPr id="6148" name="Picture 4" descr="C:\Users\Cheryl\AppData\Local\Microsoft\Windows\Temporary Internet Files\Content.IE5\GJLFY3M4\MC90009751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5935" y="3657601"/>
            <a:ext cx="2590800" cy="29185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56021" y="3757355"/>
            <a:ext cx="5582093" cy="2554545"/>
          </a:xfrm>
          <a:prstGeom prst="rect">
            <a:avLst/>
          </a:prstGeom>
          <a:noFill/>
        </p:spPr>
        <p:txBody>
          <a:bodyPr wrap="square" rtlCol="0">
            <a:spAutoFit/>
          </a:bodyPr>
          <a:lstStyle/>
          <a:p>
            <a:r>
              <a:rPr lang="en-US" sz="4000" dirty="0" smtClean="0"/>
              <a:t>Who?   What? Where?   When? Why?  How Big? How Much?  Due When?  How Long?  How Good?</a:t>
            </a:r>
            <a:endParaRPr lang="en-US" sz="4000" dirty="0"/>
          </a:p>
        </p:txBody>
      </p:sp>
    </p:spTree>
    <p:extLst>
      <p:ext uri="{BB962C8B-B14F-4D97-AF65-F5344CB8AC3E}">
        <p14:creationId xmlns:p14="http://schemas.microsoft.com/office/powerpoint/2010/main" val="31447375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4162" name="Group 2"/>
          <p:cNvGraphicFramePr>
            <a:graphicFrameLocks noGrp="1"/>
          </p:cNvGraphicFramePr>
          <p:nvPr>
            <p:ph/>
            <p:extLst/>
          </p:nvPr>
        </p:nvGraphicFramePr>
        <p:xfrm>
          <a:off x="1981200" y="914400"/>
          <a:ext cx="8229600" cy="5715000"/>
        </p:xfrm>
        <a:graphic>
          <a:graphicData uri="http://schemas.openxmlformats.org/drawingml/2006/table">
            <a:tbl>
              <a:tblPr/>
              <a:tblGrid>
                <a:gridCol w="2362200"/>
                <a:gridCol w="5867400"/>
              </a:tblGrid>
              <a:tr h="16002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a:txBody>
                  <a:tcPr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a:txBody>
                  <a:tcPr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r>
              <a:tr h="2286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a:txBody>
                  <a:tcPr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r>
              <a:tr h="1828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a:txBody>
                  <a:tcPr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04176" name="Text Box 16"/>
          <p:cNvSpPr txBox="1">
            <a:spLocks noChangeArrowheads="1"/>
          </p:cNvSpPr>
          <p:nvPr/>
        </p:nvSpPr>
        <p:spPr bwMode="auto">
          <a:xfrm>
            <a:off x="2133600" y="5181601"/>
            <a:ext cx="2133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eaLnBrk="1" hangingPunct="1">
              <a:spcBef>
                <a:spcPct val="50000"/>
              </a:spcBef>
            </a:pPr>
            <a:r>
              <a:rPr lang="en-US" sz="2400" b="0">
                <a:solidFill>
                  <a:schemeClr val="tx1"/>
                </a:solidFill>
                <a:latin typeface="Arial" pitchFamily="34" charset="0"/>
                <a:cs typeface="Arial" pitchFamily="34" charset="0"/>
              </a:rPr>
              <a:t>What actually occurred </a:t>
            </a:r>
          </a:p>
        </p:txBody>
      </p:sp>
      <p:sp>
        <p:nvSpPr>
          <p:cNvPr id="604177" name="Text Box 17"/>
          <p:cNvSpPr txBox="1">
            <a:spLocks noChangeArrowheads="1"/>
          </p:cNvSpPr>
          <p:nvPr/>
        </p:nvSpPr>
        <p:spPr bwMode="auto">
          <a:xfrm>
            <a:off x="2057400" y="1295401"/>
            <a:ext cx="2133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eaLnBrk="1" hangingPunct="1">
              <a:spcBef>
                <a:spcPct val="50000"/>
              </a:spcBef>
            </a:pPr>
            <a:r>
              <a:rPr lang="en-US" sz="2400" b="0">
                <a:solidFill>
                  <a:schemeClr val="tx1"/>
                </a:solidFill>
                <a:latin typeface="Arial" pitchFamily="34" charset="0"/>
                <a:cs typeface="Arial" pitchFamily="34" charset="0"/>
              </a:rPr>
              <a:t>What could be or should be</a:t>
            </a:r>
          </a:p>
        </p:txBody>
      </p:sp>
      <p:sp>
        <p:nvSpPr>
          <p:cNvPr id="604178" name="Text Box 18"/>
          <p:cNvSpPr txBox="1">
            <a:spLocks noChangeArrowheads="1"/>
          </p:cNvSpPr>
          <p:nvPr/>
        </p:nvSpPr>
        <p:spPr bwMode="auto">
          <a:xfrm>
            <a:off x="2057400" y="2895601"/>
            <a:ext cx="2133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eaLnBrk="1" hangingPunct="1">
              <a:spcBef>
                <a:spcPct val="50000"/>
              </a:spcBef>
            </a:pPr>
            <a:r>
              <a:rPr lang="en-US" sz="2400" b="0">
                <a:solidFill>
                  <a:schemeClr val="tx1"/>
                </a:solidFill>
                <a:latin typeface="Arial" pitchFamily="34" charset="0"/>
                <a:cs typeface="Arial" pitchFamily="34" charset="0"/>
              </a:rPr>
              <a:t>What is planned or scheduled</a:t>
            </a:r>
          </a:p>
        </p:txBody>
      </p:sp>
      <p:grpSp>
        <p:nvGrpSpPr>
          <p:cNvPr id="2" name="Group 19"/>
          <p:cNvGrpSpPr>
            <a:grpSpLocks/>
          </p:cNvGrpSpPr>
          <p:nvPr/>
        </p:nvGrpSpPr>
        <p:grpSpPr bwMode="auto">
          <a:xfrm>
            <a:off x="4572000" y="2743200"/>
            <a:ext cx="5334000" cy="1866900"/>
            <a:chOff x="1776" y="1296"/>
            <a:chExt cx="3360" cy="1176"/>
          </a:xfrm>
        </p:grpSpPr>
        <p:grpSp>
          <p:nvGrpSpPr>
            <p:cNvPr id="103468" name="Group 20"/>
            <p:cNvGrpSpPr>
              <a:grpSpLocks/>
            </p:cNvGrpSpPr>
            <p:nvPr/>
          </p:nvGrpSpPr>
          <p:grpSpPr bwMode="auto">
            <a:xfrm>
              <a:off x="3360" y="1632"/>
              <a:ext cx="768" cy="384"/>
              <a:chOff x="3168" y="2640"/>
              <a:chExt cx="816" cy="384"/>
            </a:xfrm>
          </p:grpSpPr>
          <p:sp>
            <p:nvSpPr>
              <p:cNvPr id="103486" name="Rectangle 21"/>
              <p:cNvSpPr>
                <a:spLocks noChangeArrowheads="1"/>
              </p:cNvSpPr>
              <p:nvPr/>
            </p:nvSpPr>
            <p:spPr bwMode="auto">
              <a:xfrm>
                <a:off x="3168" y="2640"/>
                <a:ext cx="816" cy="38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3487" name="Text Box 22"/>
              <p:cNvSpPr txBox="1">
                <a:spLocks noChangeArrowheads="1"/>
              </p:cNvSpPr>
              <p:nvPr/>
            </p:nvSpPr>
            <p:spPr bwMode="auto">
              <a:xfrm>
                <a:off x="3216" y="2688"/>
                <a:ext cx="76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2000">
                    <a:solidFill>
                      <a:schemeClr val="tx1"/>
                    </a:solidFill>
                    <a:latin typeface="Arial" pitchFamily="34" charset="0"/>
                    <a:cs typeface="Arial" pitchFamily="34" charset="0"/>
                  </a:rPr>
                  <a:t>Commit</a:t>
                </a:r>
              </a:p>
            </p:txBody>
          </p:sp>
        </p:grpSp>
        <p:sp>
          <p:nvSpPr>
            <p:cNvPr id="103469" name="WordArt 23"/>
            <p:cNvSpPr>
              <a:spLocks noChangeArrowheads="1" noChangeShapeType="1" noTextEdit="1"/>
            </p:cNvSpPr>
            <p:nvPr/>
          </p:nvSpPr>
          <p:spPr bwMode="auto">
            <a:xfrm>
              <a:off x="2592" y="2160"/>
              <a:ext cx="2544" cy="312"/>
            </a:xfrm>
            <a:prstGeom prst="rect">
              <a:avLst/>
            </a:prstGeom>
          </p:spPr>
          <p:txBody>
            <a:bodyPr wrap="none" fromWordArt="1">
              <a:prstTxWarp prst="textPlain">
                <a:avLst>
                  <a:gd name="adj" fmla="val 50000"/>
                </a:avLst>
              </a:prstTxWarp>
            </a:bodyPr>
            <a:lstStyle/>
            <a:p>
              <a:r>
                <a:rPr lang="en-US" sz="3600" kern="10">
                  <a:ln w="9525">
                    <a:solidFill>
                      <a:schemeClr val="tx1"/>
                    </a:solidFill>
                    <a:round/>
                    <a:headEnd/>
                    <a:tailEnd/>
                  </a:ln>
                  <a:solidFill>
                    <a:srgbClr val="FF00FF"/>
                  </a:solidFill>
                  <a:effectLst>
                    <a:outerShdw dist="35921" dir="2700000" algn="ctr" rotWithShape="0">
                      <a:srgbClr val="C0C0C0">
                        <a:alpha val="79999"/>
                      </a:srgbClr>
                    </a:outerShdw>
                  </a:effectLst>
                  <a:latin typeface="Impact"/>
                </a:rPr>
                <a:t>( the foreseeable present )</a:t>
              </a:r>
            </a:p>
          </p:txBody>
        </p:sp>
        <p:grpSp>
          <p:nvGrpSpPr>
            <p:cNvPr id="103470" name="Group 24"/>
            <p:cNvGrpSpPr>
              <a:grpSpLocks/>
            </p:cNvGrpSpPr>
            <p:nvPr/>
          </p:nvGrpSpPr>
          <p:grpSpPr bwMode="auto">
            <a:xfrm>
              <a:off x="4512" y="1632"/>
              <a:ext cx="624" cy="384"/>
              <a:chOff x="4656" y="3456"/>
              <a:chExt cx="624" cy="384"/>
            </a:xfrm>
          </p:grpSpPr>
          <p:sp>
            <p:nvSpPr>
              <p:cNvPr id="103484" name="Rectangle 25"/>
              <p:cNvSpPr>
                <a:spLocks noChangeArrowheads="1"/>
              </p:cNvSpPr>
              <p:nvPr/>
            </p:nvSpPr>
            <p:spPr bwMode="auto">
              <a:xfrm>
                <a:off x="4656" y="3456"/>
                <a:ext cx="624" cy="384"/>
              </a:xfrm>
              <a:prstGeom prst="rect">
                <a:avLst/>
              </a:prstGeom>
              <a:noFill/>
              <a:ln w="2857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3485" name="Text Box 26"/>
              <p:cNvSpPr txBox="1">
                <a:spLocks noChangeArrowheads="1"/>
              </p:cNvSpPr>
              <p:nvPr/>
            </p:nvSpPr>
            <p:spPr bwMode="auto">
              <a:xfrm>
                <a:off x="4656" y="3504"/>
                <a:ext cx="5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2000">
                    <a:solidFill>
                      <a:schemeClr val="tx1"/>
                    </a:solidFill>
                    <a:latin typeface="Arial" pitchFamily="34" charset="0"/>
                    <a:cs typeface="Arial" pitchFamily="34" charset="0"/>
                  </a:rPr>
                  <a:t>Event</a:t>
                </a:r>
              </a:p>
            </p:txBody>
          </p:sp>
        </p:grpSp>
        <p:grpSp>
          <p:nvGrpSpPr>
            <p:cNvPr id="103471" name="Group 27"/>
            <p:cNvGrpSpPr>
              <a:grpSpLocks/>
            </p:cNvGrpSpPr>
            <p:nvPr/>
          </p:nvGrpSpPr>
          <p:grpSpPr bwMode="auto">
            <a:xfrm>
              <a:off x="1776" y="1296"/>
              <a:ext cx="576" cy="336"/>
              <a:chOff x="3936" y="3744"/>
              <a:chExt cx="576" cy="384"/>
            </a:xfrm>
          </p:grpSpPr>
          <p:sp>
            <p:nvSpPr>
              <p:cNvPr id="103482" name="Rectangle 28"/>
              <p:cNvSpPr>
                <a:spLocks noChangeArrowheads="1"/>
              </p:cNvSpPr>
              <p:nvPr/>
            </p:nvSpPr>
            <p:spPr bwMode="auto">
              <a:xfrm>
                <a:off x="3936" y="3744"/>
                <a:ext cx="576" cy="38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3483" name="Text Box 29"/>
              <p:cNvSpPr txBox="1">
                <a:spLocks noChangeArrowheads="1"/>
              </p:cNvSpPr>
              <p:nvPr/>
            </p:nvSpPr>
            <p:spPr bwMode="auto">
              <a:xfrm>
                <a:off x="3936" y="3792"/>
                <a:ext cx="576"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2000">
                    <a:solidFill>
                      <a:schemeClr val="tx1"/>
                    </a:solidFill>
                    <a:latin typeface="Arial" pitchFamily="34" charset="0"/>
                    <a:cs typeface="Arial" pitchFamily="34" charset="0"/>
                  </a:rPr>
                  <a:t>Rtype</a:t>
                </a:r>
              </a:p>
            </p:txBody>
          </p:sp>
        </p:grpSp>
        <p:grpSp>
          <p:nvGrpSpPr>
            <p:cNvPr id="103472" name="Group 30"/>
            <p:cNvGrpSpPr>
              <a:grpSpLocks/>
            </p:cNvGrpSpPr>
            <p:nvPr/>
          </p:nvGrpSpPr>
          <p:grpSpPr bwMode="auto">
            <a:xfrm>
              <a:off x="2448" y="1632"/>
              <a:ext cx="576" cy="384"/>
              <a:chOff x="3936" y="3744"/>
              <a:chExt cx="576" cy="384"/>
            </a:xfrm>
          </p:grpSpPr>
          <p:sp>
            <p:nvSpPr>
              <p:cNvPr id="103480" name="Rectangle 31"/>
              <p:cNvSpPr>
                <a:spLocks noChangeArrowheads="1"/>
              </p:cNvSpPr>
              <p:nvPr/>
            </p:nvSpPr>
            <p:spPr bwMode="auto">
              <a:xfrm>
                <a:off x="3936" y="3744"/>
                <a:ext cx="576" cy="38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3481" name="Text Box 32"/>
              <p:cNvSpPr txBox="1">
                <a:spLocks noChangeArrowheads="1"/>
              </p:cNvSpPr>
              <p:nvPr/>
            </p:nvSpPr>
            <p:spPr bwMode="auto">
              <a:xfrm>
                <a:off x="3936" y="3792"/>
                <a:ext cx="5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2000">
                    <a:solidFill>
                      <a:schemeClr val="tx1"/>
                    </a:solidFill>
                    <a:latin typeface="Arial" pitchFamily="34" charset="0"/>
                    <a:cs typeface="Arial" pitchFamily="34" charset="0"/>
                  </a:rPr>
                  <a:t>Etype</a:t>
                </a:r>
              </a:p>
            </p:txBody>
          </p:sp>
        </p:grpSp>
        <p:grpSp>
          <p:nvGrpSpPr>
            <p:cNvPr id="103473" name="Group 33"/>
            <p:cNvGrpSpPr>
              <a:grpSpLocks/>
            </p:cNvGrpSpPr>
            <p:nvPr/>
          </p:nvGrpSpPr>
          <p:grpSpPr bwMode="auto">
            <a:xfrm>
              <a:off x="1776" y="2016"/>
              <a:ext cx="576" cy="336"/>
              <a:chOff x="3936" y="3744"/>
              <a:chExt cx="576" cy="384"/>
            </a:xfrm>
          </p:grpSpPr>
          <p:sp>
            <p:nvSpPr>
              <p:cNvPr id="103478" name="Rectangle 34"/>
              <p:cNvSpPr>
                <a:spLocks noChangeArrowheads="1"/>
              </p:cNvSpPr>
              <p:nvPr/>
            </p:nvSpPr>
            <p:spPr bwMode="auto">
              <a:xfrm>
                <a:off x="3936" y="3744"/>
                <a:ext cx="576" cy="38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3479" name="Text Box 35"/>
              <p:cNvSpPr txBox="1">
                <a:spLocks noChangeArrowheads="1"/>
              </p:cNvSpPr>
              <p:nvPr/>
            </p:nvSpPr>
            <p:spPr bwMode="auto">
              <a:xfrm>
                <a:off x="3936" y="3792"/>
                <a:ext cx="576"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2000">
                    <a:solidFill>
                      <a:schemeClr val="tx1"/>
                    </a:solidFill>
                    <a:latin typeface="Arial" pitchFamily="34" charset="0"/>
                    <a:cs typeface="Arial" pitchFamily="34" charset="0"/>
                  </a:rPr>
                  <a:t>Atype</a:t>
                </a:r>
              </a:p>
            </p:txBody>
          </p:sp>
        </p:grpSp>
        <p:cxnSp>
          <p:nvCxnSpPr>
            <p:cNvPr id="103474" name="AutoShape 36"/>
            <p:cNvCxnSpPr>
              <a:cxnSpLocks noChangeShapeType="1"/>
              <a:stCxn id="103487" idx="3"/>
              <a:endCxn id="103485" idx="1"/>
            </p:cNvCxnSpPr>
            <p:nvPr/>
          </p:nvCxnSpPr>
          <p:spPr bwMode="auto">
            <a:xfrm>
              <a:off x="4128" y="1805"/>
              <a:ext cx="384" cy="0"/>
            </a:xfrm>
            <a:prstGeom prst="straightConnector1">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cxnSp>
        <p:sp>
          <p:nvSpPr>
            <p:cNvPr id="103475" name="Line 37"/>
            <p:cNvSpPr>
              <a:spLocks noChangeShapeType="1"/>
            </p:cNvSpPr>
            <p:nvPr/>
          </p:nvSpPr>
          <p:spPr bwMode="auto">
            <a:xfrm>
              <a:off x="3024" y="1824"/>
              <a:ext cx="3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76" name="Line 38"/>
            <p:cNvSpPr>
              <a:spLocks noChangeShapeType="1"/>
            </p:cNvSpPr>
            <p:nvPr/>
          </p:nvSpPr>
          <p:spPr bwMode="auto">
            <a:xfrm>
              <a:off x="2352" y="1440"/>
              <a:ext cx="384"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77" name="Line 39"/>
            <p:cNvSpPr>
              <a:spLocks noChangeShapeType="1"/>
            </p:cNvSpPr>
            <p:nvPr/>
          </p:nvSpPr>
          <p:spPr bwMode="auto">
            <a:xfrm flipV="1">
              <a:off x="2352" y="2016"/>
              <a:ext cx="384"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8" name="Group 40"/>
          <p:cNvGrpSpPr>
            <a:grpSpLocks/>
          </p:cNvGrpSpPr>
          <p:nvPr/>
        </p:nvGrpSpPr>
        <p:grpSpPr bwMode="auto">
          <a:xfrm>
            <a:off x="5029200" y="1257300"/>
            <a:ext cx="4191000" cy="1181100"/>
            <a:chOff x="2016" y="1248"/>
            <a:chExt cx="2640" cy="744"/>
          </a:xfrm>
        </p:grpSpPr>
        <p:grpSp>
          <p:nvGrpSpPr>
            <p:cNvPr id="103458" name="Group 41"/>
            <p:cNvGrpSpPr>
              <a:grpSpLocks/>
            </p:cNvGrpSpPr>
            <p:nvPr/>
          </p:nvGrpSpPr>
          <p:grpSpPr bwMode="auto">
            <a:xfrm>
              <a:off x="2016" y="1248"/>
              <a:ext cx="2640" cy="384"/>
              <a:chOff x="1344" y="3648"/>
              <a:chExt cx="2640" cy="384"/>
            </a:xfrm>
          </p:grpSpPr>
          <p:sp>
            <p:nvSpPr>
              <p:cNvPr id="103460" name="Rectangle 42"/>
              <p:cNvSpPr>
                <a:spLocks noChangeArrowheads="1"/>
              </p:cNvSpPr>
              <p:nvPr/>
            </p:nvSpPr>
            <p:spPr bwMode="auto">
              <a:xfrm>
                <a:off x="1344" y="3648"/>
                <a:ext cx="672" cy="38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3461" name="Text Box 43"/>
              <p:cNvSpPr txBox="1">
                <a:spLocks noChangeArrowheads="1"/>
              </p:cNvSpPr>
              <p:nvPr/>
            </p:nvSpPr>
            <p:spPr bwMode="auto">
              <a:xfrm>
                <a:off x="1392" y="3696"/>
                <a:ext cx="62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2000">
                    <a:solidFill>
                      <a:schemeClr val="tx1"/>
                    </a:solidFill>
                    <a:latin typeface="Arial" pitchFamily="34" charset="0"/>
                    <a:cs typeface="Arial" pitchFamily="34" charset="0"/>
                  </a:rPr>
                  <a:t>Rtype</a:t>
                </a:r>
              </a:p>
            </p:txBody>
          </p:sp>
          <p:sp>
            <p:nvSpPr>
              <p:cNvPr id="103462" name="Rectangle 44"/>
              <p:cNvSpPr>
                <a:spLocks noChangeArrowheads="1"/>
              </p:cNvSpPr>
              <p:nvPr/>
            </p:nvSpPr>
            <p:spPr bwMode="auto">
              <a:xfrm>
                <a:off x="2352" y="3648"/>
                <a:ext cx="576" cy="38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3463" name="Rectangle 45"/>
              <p:cNvSpPr>
                <a:spLocks noChangeArrowheads="1"/>
              </p:cNvSpPr>
              <p:nvPr/>
            </p:nvSpPr>
            <p:spPr bwMode="auto">
              <a:xfrm>
                <a:off x="3360" y="3648"/>
                <a:ext cx="576" cy="38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3464" name="Line 46"/>
              <p:cNvSpPr>
                <a:spLocks noChangeShapeType="1"/>
              </p:cNvSpPr>
              <p:nvPr/>
            </p:nvSpPr>
            <p:spPr bwMode="auto">
              <a:xfrm>
                <a:off x="2016" y="3840"/>
                <a:ext cx="33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65" name="Line 47"/>
              <p:cNvSpPr>
                <a:spLocks noChangeShapeType="1"/>
              </p:cNvSpPr>
              <p:nvPr/>
            </p:nvSpPr>
            <p:spPr bwMode="auto">
              <a:xfrm>
                <a:off x="2928" y="3840"/>
                <a:ext cx="43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66" name="Text Box 48"/>
              <p:cNvSpPr txBox="1">
                <a:spLocks noChangeArrowheads="1"/>
              </p:cNvSpPr>
              <p:nvPr/>
            </p:nvSpPr>
            <p:spPr bwMode="auto">
              <a:xfrm>
                <a:off x="2352" y="3696"/>
                <a:ext cx="62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2000">
                    <a:solidFill>
                      <a:schemeClr val="tx1"/>
                    </a:solidFill>
                    <a:latin typeface="Arial" pitchFamily="34" charset="0"/>
                    <a:cs typeface="Arial" pitchFamily="34" charset="0"/>
                  </a:rPr>
                  <a:t>Etype</a:t>
                </a:r>
              </a:p>
            </p:txBody>
          </p:sp>
          <p:sp>
            <p:nvSpPr>
              <p:cNvPr id="103467" name="Text Box 49"/>
              <p:cNvSpPr txBox="1">
                <a:spLocks noChangeArrowheads="1"/>
              </p:cNvSpPr>
              <p:nvPr/>
            </p:nvSpPr>
            <p:spPr bwMode="auto">
              <a:xfrm>
                <a:off x="3360" y="3696"/>
                <a:ext cx="62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2000">
                    <a:solidFill>
                      <a:schemeClr val="tx1"/>
                    </a:solidFill>
                    <a:latin typeface="Arial" pitchFamily="34" charset="0"/>
                    <a:cs typeface="Arial" pitchFamily="34" charset="0"/>
                  </a:rPr>
                  <a:t>Atype</a:t>
                </a:r>
              </a:p>
            </p:txBody>
          </p:sp>
        </p:grpSp>
        <p:sp>
          <p:nvSpPr>
            <p:cNvPr id="103459" name="WordArt 50"/>
            <p:cNvSpPr>
              <a:spLocks noChangeArrowheads="1" noChangeShapeType="1" noTextEdit="1"/>
            </p:cNvSpPr>
            <p:nvPr/>
          </p:nvSpPr>
          <p:spPr bwMode="auto">
            <a:xfrm>
              <a:off x="2448" y="1776"/>
              <a:ext cx="1680" cy="216"/>
            </a:xfrm>
            <a:prstGeom prst="rect">
              <a:avLst/>
            </a:prstGeom>
          </p:spPr>
          <p:txBody>
            <a:bodyPr wrap="none" fromWordArt="1">
              <a:prstTxWarp prst="textPlain">
                <a:avLst>
                  <a:gd name="adj" fmla="val 50000"/>
                </a:avLst>
              </a:prstTxWarp>
            </a:bodyPr>
            <a:lstStyle/>
            <a:p>
              <a:r>
                <a:rPr lang="en-US" sz="3600" kern="10">
                  <a:ln w="9525">
                    <a:solidFill>
                      <a:schemeClr val="tx1"/>
                    </a:solidFill>
                    <a:round/>
                    <a:headEnd/>
                    <a:tailEnd/>
                  </a:ln>
                  <a:solidFill>
                    <a:srgbClr val="FFFF00"/>
                  </a:solidFill>
                  <a:effectLst>
                    <a:outerShdw dist="35921" dir="2700000" algn="ctr" rotWithShape="0">
                      <a:srgbClr val="C0C0C0">
                        <a:alpha val="79999"/>
                      </a:srgbClr>
                    </a:outerShdw>
                  </a:effectLst>
                  <a:latin typeface="Impact"/>
                </a:rPr>
                <a:t>( the future )</a:t>
              </a:r>
            </a:p>
          </p:txBody>
        </p:sp>
      </p:grpSp>
      <p:grpSp>
        <p:nvGrpSpPr>
          <p:cNvPr id="10" name="Group 51"/>
          <p:cNvGrpSpPr>
            <a:grpSpLocks/>
          </p:cNvGrpSpPr>
          <p:nvPr/>
        </p:nvGrpSpPr>
        <p:grpSpPr bwMode="auto">
          <a:xfrm>
            <a:off x="4648200" y="5295900"/>
            <a:ext cx="4876800" cy="1181100"/>
            <a:chOff x="1824" y="288"/>
            <a:chExt cx="3072" cy="744"/>
          </a:xfrm>
        </p:grpSpPr>
        <p:sp>
          <p:nvSpPr>
            <p:cNvPr id="103448" name="WordArt 52"/>
            <p:cNvSpPr>
              <a:spLocks noChangeArrowheads="1" noChangeShapeType="1" noTextEdit="1"/>
            </p:cNvSpPr>
            <p:nvPr/>
          </p:nvSpPr>
          <p:spPr bwMode="auto">
            <a:xfrm>
              <a:off x="2064" y="768"/>
              <a:ext cx="2592" cy="264"/>
            </a:xfrm>
            <a:prstGeom prst="rect">
              <a:avLst/>
            </a:prstGeom>
          </p:spPr>
          <p:txBody>
            <a:bodyPr wrap="none" fromWordArt="1">
              <a:prstTxWarp prst="textPlain">
                <a:avLst>
                  <a:gd name="adj" fmla="val 50000"/>
                </a:avLst>
              </a:prstTxWarp>
            </a:bodyPr>
            <a:lstStyle/>
            <a:p>
              <a:r>
                <a:rPr lang="en-US" sz="3600" kern="10">
                  <a:ln w="9525">
                    <a:solidFill>
                      <a:schemeClr val="tx1"/>
                    </a:solidFill>
                    <a:round/>
                    <a:headEnd/>
                    <a:tailEnd/>
                  </a:ln>
                  <a:solidFill>
                    <a:srgbClr val="00CC00"/>
                  </a:solidFill>
                  <a:effectLst>
                    <a:outerShdw dist="35921" dir="2700000" algn="ctr" rotWithShape="0">
                      <a:srgbClr val="C0C0C0">
                        <a:alpha val="79999"/>
                      </a:srgbClr>
                    </a:outerShdw>
                  </a:effectLst>
                  <a:latin typeface="Impact"/>
                </a:rPr>
                <a:t>( the past &amp; near present )</a:t>
              </a:r>
            </a:p>
          </p:txBody>
        </p:sp>
        <p:grpSp>
          <p:nvGrpSpPr>
            <p:cNvPr id="103449" name="Group 53"/>
            <p:cNvGrpSpPr>
              <a:grpSpLocks/>
            </p:cNvGrpSpPr>
            <p:nvPr/>
          </p:nvGrpSpPr>
          <p:grpSpPr bwMode="auto">
            <a:xfrm>
              <a:off x="1824" y="288"/>
              <a:ext cx="3072" cy="384"/>
              <a:chOff x="1440" y="3792"/>
              <a:chExt cx="3072" cy="384"/>
            </a:xfrm>
          </p:grpSpPr>
          <p:sp>
            <p:nvSpPr>
              <p:cNvPr id="103450" name="Rectangle 54"/>
              <p:cNvSpPr>
                <a:spLocks noChangeArrowheads="1"/>
              </p:cNvSpPr>
              <p:nvPr/>
            </p:nvSpPr>
            <p:spPr bwMode="auto">
              <a:xfrm>
                <a:off x="1440" y="3792"/>
                <a:ext cx="864" cy="38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3451" name="Text Box 55"/>
              <p:cNvSpPr txBox="1">
                <a:spLocks noChangeArrowheads="1"/>
              </p:cNvSpPr>
              <p:nvPr/>
            </p:nvSpPr>
            <p:spPr bwMode="auto">
              <a:xfrm>
                <a:off x="1440" y="3830"/>
                <a:ext cx="8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2000">
                    <a:solidFill>
                      <a:schemeClr val="tx1"/>
                    </a:solidFill>
                    <a:latin typeface="Arial" pitchFamily="34" charset="0"/>
                    <a:cs typeface="Arial" pitchFamily="34" charset="0"/>
                  </a:rPr>
                  <a:t>Resource</a:t>
                </a:r>
              </a:p>
            </p:txBody>
          </p:sp>
          <p:sp>
            <p:nvSpPr>
              <p:cNvPr id="103452" name="Rectangle 56"/>
              <p:cNvSpPr>
                <a:spLocks noChangeArrowheads="1"/>
              </p:cNvSpPr>
              <p:nvPr/>
            </p:nvSpPr>
            <p:spPr bwMode="auto">
              <a:xfrm>
                <a:off x="2544" y="3792"/>
                <a:ext cx="864" cy="38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3453" name="Text Box 57"/>
              <p:cNvSpPr txBox="1">
                <a:spLocks noChangeArrowheads="1"/>
              </p:cNvSpPr>
              <p:nvPr/>
            </p:nvSpPr>
            <p:spPr bwMode="auto">
              <a:xfrm>
                <a:off x="2688" y="3840"/>
                <a:ext cx="62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2000">
                    <a:solidFill>
                      <a:schemeClr val="tx1"/>
                    </a:solidFill>
                    <a:latin typeface="Arial" pitchFamily="34" charset="0"/>
                    <a:cs typeface="Arial" pitchFamily="34" charset="0"/>
                  </a:rPr>
                  <a:t>Event</a:t>
                </a:r>
                <a:endParaRPr lang="en-US">
                  <a:solidFill>
                    <a:schemeClr val="tx1"/>
                  </a:solidFill>
                  <a:latin typeface="Arial" pitchFamily="34" charset="0"/>
                  <a:cs typeface="Arial" pitchFamily="34" charset="0"/>
                </a:endParaRPr>
              </a:p>
            </p:txBody>
          </p:sp>
          <p:sp>
            <p:nvSpPr>
              <p:cNvPr id="103454" name="Text Box 58"/>
              <p:cNvSpPr txBox="1">
                <a:spLocks noChangeArrowheads="1"/>
              </p:cNvSpPr>
              <p:nvPr/>
            </p:nvSpPr>
            <p:spPr bwMode="auto">
              <a:xfrm>
                <a:off x="3792" y="3840"/>
                <a:ext cx="67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2000">
                    <a:solidFill>
                      <a:schemeClr val="tx1"/>
                    </a:solidFill>
                    <a:latin typeface="Arial" pitchFamily="34" charset="0"/>
                    <a:cs typeface="Arial" pitchFamily="34" charset="0"/>
                  </a:rPr>
                  <a:t>Agent</a:t>
                </a:r>
                <a:endParaRPr lang="en-US">
                  <a:solidFill>
                    <a:schemeClr val="tx1"/>
                  </a:solidFill>
                  <a:latin typeface="Arial" pitchFamily="34" charset="0"/>
                  <a:cs typeface="Arial" pitchFamily="34" charset="0"/>
                </a:endParaRPr>
              </a:p>
            </p:txBody>
          </p:sp>
          <p:sp>
            <p:nvSpPr>
              <p:cNvPr id="103455" name="Line 59"/>
              <p:cNvSpPr>
                <a:spLocks noChangeShapeType="1"/>
              </p:cNvSpPr>
              <p:nvPr/>
            </p:nvSpPr>
            <p:spPr bwMode="auto">
              <a:xfrm>
                <a:off x="2304" y="3984"/>
                <a:ext cx="24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56" name="Rectangle 60"/>
              <p:cNvSpPr>
                <a:spLocks noChangeArrowheads="1"/>
              </p:cNvSpPr>
              <p:nvPr/>
            </p:nvSpPr>
            <p:spPr bwMode="auto">
              <a:xfrm>
                <a:off x="3648" y="3792"/>
                <a:ext cx="864" cy="38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3457" name="Line 61"/>
              <p:cNvSpPr>
                <a:spLocks noChangeShapeType="1"/>
              </p:cNvSpPr>
              <p:nvPr/>
            </p:nvSpPr>
            <p:spPr bwMode="auto">
              <a:xfrm>
                <a:off x="3408" y="3984"/>
                <a:ext cx="24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103447" name="Text Box 62"/>
          <p:cNvSpPr txBox="1">
            <a:spLocks noChangeArrowheads="1"/>
          </p:cNvSpPr>
          <p:nvPr/>
        </p:nvSpPr>
        <p:spPr bwMode="auto">
          <a:xfrm>
            <a:off x="1981200" y="209161"/>
            <a:ext cx="8610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CC99"/>
                </a:solidFill>
                <a:latin typeface="Tahoma" pitchFamily="34" charset="0"/>
              </a:defRPr>
            </a:lvl1pPr>
            <a:lvl2pPr marL="742950" indent="-285750">
              <a:defRPr sz="2800" b="1">
                <a:solidFill>
                  <a:srgbClr val="00CC99"/>
                </a:solidFill>
                <a:latin typeface="Tahoma" pitchFamily="34" charset="0"/>
              </a:defRPr>
            </a:lvl2pPr>
            <a:lvl3pPr marL="1143000" indent="-228600">
              <a:defRPr sz="2800" b="1">
                <a:solidFill>
                  <a:srgbClr val="00CC99"/>
                </a:solidFill>
                <a:latin typeface="Tahoma" pitchFamily="34" charset="0"/>
              </a:defRPr>
            </a:lvl3pPr>
            <a:lvl4pPr marL="1600200" indent="-228600">
              <a:defRPr sz="2800" b="1">
                <a:solidFill>
                  <a:srgbClr val="00CC99"/>
                </a:solidFill>
                <a:latin typeface="Tahoma" pitchFamily="34" charset="0"/>
              </a:defRPr>
            </a:lvl4pPr>
            <a:lvl5pPr marL="2057400" indent="-228600">
              <a:defRPr sz="2800" b="1">
                <a:solidFill>
                  <a:srgbClr val="00CC99"/>
                </a:solidFill>
                <a:latin typeface="Tahoma" pitchFamily="34" charset="0"/>
              </a:defRPr>
            </a:lvl5pPr>
            <a:lvl6pPr marL="2514600" indent="-228600" algn="ctr" eaLnBrk="0" fontAlgn="base" hangingPunct="0">
              <a:spcBef>
                <a:spcPct val="0"/>
              </a:spcBef>
              <a:spcAft>
                <a:spcPct val="0"/>
              </a:spcAft>
              <a:defRPr sz="2800" b="1">
                <a:solidFill>
                  <a:srgbClr val="00CC99"/>
                </a:solidFill>
                <a:latin typeface="Tahoma" pitchFamily="34" charset="0"/>
              </a:defRPr>
            </a:lvl6pPr>
            <a:lvl7pPr marL="2971800" indent="-228600" algn="ctr" eaLnBrk="0" fontAlgn="base" hangingPunct="0">
              <a:spcBef>
                <a:spcPct val="0"/>
              </a:spcBef>
              <a:spcAft>
                <a:spcPct val="0"/>
              </a:spcAft>
              <a:defRPr sz="2800" b="1">
                <a:solidFill>
                  <a:srgbClr val="00CC99"/>
                </a:solidFill>
                <a:latin typeface="Tahoma" pitchFamily="34" charset="0"/>
              </a:defRPr>
            </a:lvl7pPr>
            <a:lvl8pPr marL="3429000" indent="-228600" algn="ctr" eaLnBrk="0" fontAlgn="base" hangingPunct="0">
              <a:spcBef>
                <a:spcPct val="0"/>
              </a:spcBef>
              <a:spcAft>
                <a:spcPct val="0"/>
              </a:spcAft>
              <a:defRPr sz="2800" b="1">
                <a:solidFill>
                  <a:srgbClr val="00CC99"/>
                </a:solidFill>
                <a:latin typeface="Tahoma" pitchFamily="34" charset="0"/>
              </a:defRPr>
            </a:lvl8pPr>
            <a:lvl9pPr marL="3886200" indent="-228600" algn="ctr" eaLnBrk="0" fontAlgn="base" hangingPunct="0">
              <a:spcBef>
                <a:spcPct val="0"/>
              </a:spcBef>
              <a:spcAft>
                <a:spcPct val="0"/>
              </a:spcAft>
              <a:defRPr sz="2800" b="1">
                <a:solidFill>
                  <a:srgbClr val="00CC99"/>
                </a:solidFill>
                <a:latin typeface="Tahoma" pitchFamily="34" charset="0"/>
              </a:defRPr>
            </a:lvl9pPr>
          </a:lstStyle>
          <a:p>
            <a:pPr algn="l" eaLnBrk="1" hangingPunct="1">
              <a:spcBef>
                <a:spcPct val="50000"/>
              </a:spcBef>
            </a:pPr>
            <a:r>
              <a:rPr lang="en-US" sz="3600" dirty="0">
                <a:solidFill>
                  <a:schemeClr val="tx1"/>
                </a:solidFill>
                <a:latin typeface="+mj-lt"/>
                <a:cs typeface="Arial" pitchFamily="34" charset="0"/>
              </a:rPr>
              <a:t>Expands the Time Scope of the Storytelling</a:t>
            </a:r>
          </a:p>
        </p:txBody>
      </p:sp>
    </p:spTree>
    <p:extLst>
      <p:ext uri="{BB962C8B-B14F-4D97-AF65-F5344CB8AC3E}">
        <p14:creationId xmlns:p14="http://schemas.microsoft.com/office/powerpoint/2010/main" val="1397406722"/>
      </p:ext>
    </p:extLst>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604176"/>
                                        </p:tgtEl>
                                        <p:attrNameLst>
                                          <p:attrName>style.visibility</p:attrName>
                                        </p:attrNameLst>
                                      </p:cBhvr>
                                      <p:to>
                                        <p:strVal val="visible"/>
                                      </p:to>
                                    </p:set>
                                    <p:animEffect transition="in" filter="fade">
                                      <p:cBhvr>
                                        <p:cTn id="7" dur="2000"/>
                                        <p:tgtEl>
                                          <p:spTgt spid="604176"/>
                                        </p:tgtEl>
                                      </p:cBhvr>
                                    </p:animEffect>
                                    <p:anim calcmode="lin" valueType="num">
                                      <p:cBhvr>
                                        <p:cTn id="8" dur="2000" fill="hold"/>
                                        <p:tgtEl>
                                          <p:spTgt spid="604176"/>
                                        </p:tgtEl>
                                        <p:attrNameLst>
                                          <p:attrName>style.rotation</p:attrName>
                                        </p:attrNameLst>
                                      </p:cBhvr>
                                      <p:tavLst>
                                        <p:tav tm="0">
                                          <p:val>
                                            <p:fltVal val="720"/>
                                          </p:val>
                                        </p:tav>
                                        <p:tav tm="100000">
                                          <p:val>
                                            <p:fltVal val="0"/>
                                          </p:val>
                                        </p:tav>
                                      </p:tavLst>
                                    </p:anim>
                                    <p:anim calcmode="lin" valueType="num">
                                      <p:cBhvr>
                                        <p:cTn id="9" dur="2000" fill="hold"/>
                                        <p:tgtEl>
                                          <p:spTgt spid="604176"/>
                                        </p:tgtEl>
                                        <p:attrNameLst>
                                          <p:attrName>ppt_h</p:attrName>
                                        </p:attrNameLst>
                                      </p:cBhvr>
                                      <p:tavLst>
                                        <p:tav tm="0">
                                          <p:val>
                                            <p:fltVal val="0"/>
                                          </p:val>
                                        </p:tav>
                                        <p:tav tm="100000">
                                          <p:val>
                                            <p:strVal val="#ppt_h"/>
                                          </p:val>
                                        </p:tav>
                                      </p:tavLst>
                                    </p:anim>
                                    <p:anim calcmode="lin" valueType="num">
                                      <p:cBhvr>
                                        <p:cTn id="10" dur="2000" fill="hold"/>
                                        <p:tgtEl>
                                          <p:spTgt spid="604176"/>
                                        </p:tgtEl>
                                        <p:attrNameLst>
                                          <p:attrName>ppt_w</p:attrName>
                                        </p:attrNameLst>
                                      </p:cBhvr>
                                      <p:tavLst>
                                        <p:tav tm="0">
                                          <p:val>
                                            <p:fltVal val="0"/>
                                          </p:val>
                                        </p:tav>
                                        <p:tav tm="100000">
                                          <p:val>
                                            <p:strVal val="#ppt_w"/>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604178"/>
                                        </p:tgtEl>
                                        <p:attrNameLst>
                                          <p:attrName>style.visibility</p:attrName>
                                        </p:attrNameLst>
                                      </p:cBhvr>
                                      <p:to>
                                        <p:strVal val="visible"/>
                                      </p:to>
                                    </p:set>
                                    <p:anim calcmode="lin" valueType="num">
                                      <p:cBhvr additive="base">
                                        <p:cTn id="15" dur="500" fill="hold"/>
                                        <p:tgtEl>
                                          <p:spTgt spid="604178"/>
                                        </p:tgtEl>
                                        <p:attrNameLst>
                                          <p:attrName>ppt_x</p:attrName>
                                        </p:attrNameLst>
                                      </p:cBhvr>
                                      <p:tavLst>
                                        <p:tav tm="0">
                                          <p:val>
                                            <p:strVal val="0-#ppt_w/2"/>
                                          </p:val>
                                        </p:tav>
                                        <p:tav tm="100000">
                                          <p:val>
                                            <p:strVal val="#ppt_x"/>
                                          </p:val>
                                        </p:tav>
                                      </p:tavLst>
                                    </p:anim>
                                    <p:anim calcmode="lin" valueType="num">
                                      <p:cBhvr additive="base">
                                        <p:cTn id="16" dur="500" fill="hold"/>
                                        <p:tgtEl>
                                          <p:spTgt spid="604178"/>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604177"/>
                                        </p:tgtEl>
                                        <p:attrNameLst>
                                          <p:attrName>style.visibility</p:attrName>
                                        </p:attrNameLst>
                                      </p:cBhvr>
                                      <p:to>
                                        <p:strVal val="visible"/>
                                      </p:to>
                                    </p:set>
                                    <p:anim calcmode="lin" valueType="num">
                                      <p:cBhvr additive="base">
                                        <p:cTn id="21" dur="500" fill="hold"/>
                                        <p:tgtEl>
                                          <p:spTgt spid="604177"/>
                                        </p:tgtEl>
                                        <p:attrNameLst>
                                          <p:attrName>ppt_x</p:attrName>
                                        </p:attrNameLst>
                                      </p:cBhvr>
                                      <p:tavLst>
                                        <p:tav tm="0">
                                          <p:val>
                                            <p:strVal val="#ppt_x"/>
                                          </p:val>
                                        </p:tav>
                                        <p:tav tm="100000">
                                          <p:val>
                                            <p:strVal val="#ppt_x"/>
                                          </p:val>
                                        </p:tav>
                                      </p:tavLst>
                                    </p:anim>
                                    <p:anim calcmode="lin" valueType="num">
                                      <p:cBhvr additive="base">
                                        <p:cTn id="22" dur="500" fill="hold"/>
                                        <p:tgtEl>
                                          <p:spTgt spid="604177"/>
                                        </p:tgtEl>
                                        <p:attrNameLst>
                                          <p:attrName>ppt_y</p:attrName>
                                        </p:attrNameLst>
                                      </p:cBhvr>
                                      <p:tavLst>
                                        <p:tav tm="0">
                                          <p:val>
                                            <p:strVal val="0-#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8"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0-#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2"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76" grpId="0"/>
      <p:bldP spid="604177" grpId="0"/>
      <p:bldP spid="60417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TotalTime>
  <Words>3255</Words>
  <Application>Microsoft Office PowerPoint</Application>
  <PresentationFormat>Widescreen</PresentationFormat>
  <Paragraphs>1585</Paragraphs>
  <Slides>54</Slides>
  <Notes>10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54</vt:i4>
      </vt:variant>
    </vt:vector>
  </HeadingPairs>
  <TitlesOfParts>
    <vt:vector size="66" baseType="lpstr">
      <vt:lpstr>Arial</vt:lpstr>
      <vt:lpstr>Arial Black</vt:lpstr>
      <vt:lpstr>Calibri</vt:lpstr>
      <vt:lpstr>Calibri Light</vt:lpstr>
      <vt:lpstr>Impact</vt:lpstr>
      <vt:lpstr>Monotype Sorts</vt:lpstr>
      <vt:lpstr>Tahoma</vt:lpstr>
      <vt:lpstr>Times New Roman</vt:lpstr>
      <vt:lpstr>Wingdings</vt:lpstr>
      <vt:lpstr>Office Theme</vt:lpstr>
      <vt:lpstr>Visio</vt:lpstr>
      <vt:lpstr>Document</vt:lpstr>
      <vt:lpstr>System Documentation AIS Bootcamp 2016</vt:lpstr>
      <vt:lpstr>System Documentation – 2 Types</vt:lpstr>
      <vt:lpstr>REA – what is it and why teach it?</vt:lpstr>
      <vt:lpstr>Why Teach REA? Reason #10</vt:lpstr>
      <vt:lpstr>Why Teach REA? Reason #9</vt:lpstr>
      <vt:lpstr>Accounting Through The Ages</vt:lpstr>
      <vt:lpstr>Why Teach REA? Reason #8</vt:lpstr>
      <vt:lpstr>Why Teach REA? Reason #7</vt:lpstr>
      <vt:lpstr>PowerPoint Presentation</vt:lpstr>
      <vt:lpstr>Why Teach REA? Reason #6</vt:lpstr>
      <vt:lpstr>REA-Based Risk/Control Matrix</vt:lpstr>
      <vt:lpstr>Why Teach REA? Reason #5</vt:lpstr>
      <vt:lpstr>PowerPoint Presentation</vt:lpstr>
      <vt:lpstr>Why Teach REA? Reason #4</vt:lpstr>
      <vt:lpstr>Why Teach REA? Reason #3</vt:lpstr>
      <vt:lpstr>Why Teach REA? Reason #2</vt:lpstr>
      <vt:lpstr>The Game Has Changed!</vt:lpstr>
      <vt:lpstr>What does that mean?</vt:lpstr>
      <vt:lpstr>Why Teach REA? Reason #1</vt:lpstr>
      <vt:lpstr>The Application Challenge</vt:lpstr>
      <vt:lpstr>From Accounting to Business</vt:lpstr>
      <vt:lpstr>But What About Teaching ___ Software?????</vt:lpstr>
      <vt:lpstr>But What About Teaching Traditional Database Design Approach &amp; Normalization?</vt:lpstr>
      <vt:lpstr>REA – 4 levels</vt:lpstr>
      <vt:lpstr>PowerPoint Presentation</vt:lpstr>
      <vt:lpstr>Value Chain Level</vt:lpstr>
      <vt:lpstr>Business Process Level</vt:lpstr>
      <vt:lpstr>Business Process Level</vt:lpstr>
      <vt:lpstr>Workflow Level</vt:lpstr>
      <vt:lpstr>PowerPoint Presentation</vt:lpstr>
      <vt:lpstr>PowerPoint Presentation</vt:lpstr>
      <vt:lpstr>PowerPoint Presentation</vt:lpstr>
      <vt:lpstr>PowerPoint Presentation</vt:lpstr>
      <vt:lpstr>PowerPoint Presentation</vt:lpstr>
      <vt:lpstr>PowerPoint Presentation</vt:lpstr>
      <vt:lpstr>Expansions to the Core REA Business Process level model (core = green)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Net Sales April 11 – May 10, 2016</vt:lpstr>
      <vt:lpstr>Accounts Receivable as of May 10, 2016</vt:lpstr>
      <vt:lpstr>Unearned Revenue as of May 10, 2016</vt:lpstr>
      <vt:lpstr>Modeling Workflow - which tool to teach?</vt:lpstr>
      <vt:lpstr>PowerPoint Presentation</vt:lpstr>
      <vt:lpstr>PowerPoint Presentation</vt:lpstr>
      <vt:lpstr>PowerPoint Presentation</vt:lpstr>
      <vt:lpstr>Questions?</vt:lpstr>
    </vt:vector>
  </TitlesOfParts>
  <Company>Grand Valley State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 Documentation AIS Bootcamp 2016</dc:title>
  <dc:creator>Cheryl Dunn</dc:creator>
  <cp:lastModifiedBy>Cheryl Dunn</cp:lastModifiedBy>
  <cp:revision>33</cp:revision>
  <dcterms:created xsi:type="dcterms:W3CDTF">2016-05-23T10:27:31Z</dcterms:created>
  <dcterms:modified xsi:type="dcterms:W3CDTF">2016-05-25T18:19:50Z</dcterms:modified>
</cp:coreProperties>
</file>